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2" r:id="rId3"/>
    <p:sldId id="298" r:id="rId4"/>
    <p:sldId id="297" r:id="rId5"/>
    <p:sldId id="299" r:id="rId6"/>
    <p:sldId id="301" r:id="rId7"/>
    <p:sldId id="295" r:id="rId8"/>
    <p:sldId id="264" r:id="rId9"/>
    <p:sldId id="267" r:id="rId10"/>
    <p:sldId id="273" r:id="rId11"/>
    <p:sldId id="274" r:id="rId12"/>
    <p:sldId id="275" r:id="rId13"/>
    <p:sldId id="276" r:id="rId14"/>
    <p:sldId id="277" r:id="rId15"/>
    <p:sldId id="278" r:id="rId16"/>
    <p:sldId id="279" r:id="rId17"/>
    <p:sldId id="280" r:id="rId18"/>
    <p:sldId id="281" r:id="rId19"/>
    <p:sldId id="282" r:id="rId20"/>
    <p:sldId id="296" r:id="rId21"/>
    <p:sldId id="283" r:id="rId22"/>
    <p:sldId id="284" r:id="rId23"/>
    <p:sldId id="285" r:id="rId24"/>
    <p:sldId id="288" r:id="rId25"/>
    <p:sldId id="287" r:id="rId26"/>
    <p:sldId id="286" r:id="rId27"/>
    <p:sldId id="268" r:id="rId28"/>
    <p:sldId id="265" r:id="rId29"/>
    <p:sldId id="261" r:id="rId30"/>
    <p:sldId id="300" r:id="rId31"/>
    <p:sldId id="257" r:id="rId32"/>
    <p:sldId id="259" r:id="rId33"/>
    <p:sldId id="258" r:id="rId34"/>
    <p:sldId id="260" r:id="rId35"/>
    <p:sldId id="271" r:id="rId36"/>
    <p:sldId id="266" r:id="rId37"/>
    <p:sldId id="270" r:id="rId38"/>
    <p:sldId id="269" r:id="rId39"/>
    <p:sldId id="290" r:id="rId40"/>
    <p:sldId id="302" r:id="rId41"/>
    <p:sldId id="292" r:id="rId42"/>
    <p:sldId id="291" r:id="rId43"/>
    <p:sldId id="29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77193" autoAdjust="0"/>
  </p:normalViewPr>
  <p:slideViewPr>
    <p:cSldViewPr>
      <p:cViewPr varScale="1">
        <p:scale>
          <a:sx n="57" d="100"/>
          <a:sy n="57" d="100"/>
        </p:scale>
        <p:origin x="1278" y="60"/>
      </p:cViewPr>
      <p:guideLst>
        <p:guide orient="horz" pos="2160"/>
        <p:guide pos="2880"/>
      </p:guideLst>
    </p:cSldViewPr>
  </p:slideViewPr>
  <p:outlineViewPr>
    <p:cViewPr>
      <p:scale>
        <a:sx n="33" d="100"/>
        <a:sy n="33" d="100"/>
      </p:scale>
      <p:origin x="42" y="60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C187B8-DA74-4FC4-9382-A522EA67655E}" type="datetimeFigureOut">
              <a:rPr lang="en-US" smtClean="0"/>
              <a:t>8/25/2017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2DE2A3-13E9-41C7-B64F-A4C4274BEC90}" type="slidenum">
              <a:rPr lang="en-US" smtClean="0"/>
              <a:t>‹#›</a:t>
            </a:fld>
            <a:endParaRPr lang="en-US" dirty="0"/>
          </a:p>
        </p:txBody>
      </p:sp>
    </p:spTree>
    <p:extLst>
      <p:ext uri="{BB962C8B-B14F-4D97-AF65-F5344CB8AC3E}">
        <p14:creationId xmlns:p14="http://schemas.microsoft.com/office/powerpoint/2010/main" val="3344799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training I am a scholar of modernism. My particular focus is Germany and Austria, the German-language cultures of Central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decades around the turn of the twentieth century marked the end of the centuries’ old Habsburg dynasty. Vienna, its capital, was the locus of a great ferment in European culture in this era of political and social disintegration. Fin-de-siècle Vienna was simultaneously the city of Freud, Klimt, Kokoschka, Schiele, Mahler, Strauss, Schönberg, Schnitzler, von Hofmannsthal, Wittgenstein, Herzl, Boltzmann, and Mach. Study of this urban microcosm provides us an intriguing introduction to cultural modernism manifested in the physical sciences, in psychology, in art and music, and in the politics of both anti-Semitism and Zionism.</a:t>
            </a:r>
          </a:p>
          <a:p>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2</a:t>
            </a:fld>
            <a:endParaRPr lang="en-US" dirty="0"/>
          </a:p>
        </p:txBody>
      </p:sp>
    </p:spTree>
    <p:extLst>
      <p:ext uri="{BB962C8B-B14F-4D97-AF65-F5344CB8AC3E}">
        <p14:creationId xmlns:p14="http://schemas.microsoft.com/office/powerpoint/2010/main" val="339864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6</a:t>
            </a:fld>
            <a:endParaRPr lang="en-US" dirty="0"/>
          </a:p>
        </p:txBody>
      </p:sp>
    </p:spTree>
    <p:extLst>
      <p:ext uri="{BB962C8B-B14F-4D97-AF65-F5344CB8AC3E}">
        <p14:creationId xmlns:p14="http://schemas.microsoft.com/office/powerpoint/2010/main" val="185541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Ism carousel from </a:t>
            </a:r>
            <a:r>
              <a:rPr lang="en-US" dirty="0" err="1"/>
              <a:t>Jost</a:t>
            </a:r>
            <a:r>
              <a:rPr lang="en-US" dirty="0"/>
              <a:t> </a:t>
            </a:r>
            <a:r>
              <a:rPr lang="en-US" dirty="0" err="1"/>
              <a:t>Hermand</a:t>
            </a:r>
            <a:r>
              <a:rPr lang="en-US" dirty="0"/>
              <a:t> </a:t>
            </a:r>
            <a:r>
              <a:rPr lang="en-US" i="1" dirty="0" err="1"/>
              <a:t>Synthetisches</a:t>
            </a:r>
            <a:r>
              <a:rPr lang="en-US" i="1" dirty="0"/>
              <a:t> </a:t>
            </a:r>
            <a:r>
              <a:rPr lang="en-US" i="1" dirty="0" err="1"/>
              <a:t>Interpretiern</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“Vienna in the </a:t>
            </a:r>
            <a:r>
              <a:rPr lang="en-US" i="1" dirty="0"/>
              <a:t>fin-de-siècle</a:t>
            </a:r>
            <a:r>
              <a:rPr lang="en-US" dirty="0"/>
              <a:t>, with its acutely felt tremors of social and political disintegration, proved one of the most fertile breeding grounds of our century's a-historical culture. Its great intellectual innovators—in music and philosophy, in economics and architecture, and of course, in psychoanalysis– all broke, more or less deliberately, their ties to the  central to the nineteenth century liberal culture in which they had been reared.” (Schorske 1981: xviii)</a:t>
            </a:r>
          </a:p>
          <a:p>
            <a:endParaRPr lang="en-US" i="1" dirty="0"/>
          </a:p>
        </p:txBody>
      </p:sp>
      <p:sp>
        <p:nvSpPr>
          <p:cNvPr id="4" name="Slide Number Placeholder 3"/>
          <p:cNvSpPr>
            <a:spLocks noGrp="1"/>
          </p:cNvSpPr>
          <p:nvPr>
            <p:ph type="sldNum" sz="quarter" idx="10"/>
          </p:nvPr>
        </p:nvSpPr>
        <p:spPr/>
        <p:txBody>
          <a:bodyPr/>
          <a:lstStyle/>
          <a:p>
            <a:fld id="{F22DE2A3-13E9-41C7-B64F-A4C4274BEC90}" type="slidenum">
              <a:rPr lang="en-US" smtClean="0"/>
              <a:t>8</a:t>
            </a:fld>
            <a:endParaRPr lang="en-US" dirty="0"/>
          </a:p>
        </p:txBody>
      </p:sp>
    </p:spTree>
    <p:extLst>
      <p:ext uri="{BB962C8B-B14F-4D97-AF65-F5344CB8AC3E}">
        <p14:creationId xmlns:p14="http://schemas.microsoft.com/office/powerpoint/2010/main" val="400646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30</a:t>
            </a:fld>
            <a:endParaRPr lang="en-US" dirty="0"/>
          </a:p>
        </p:txBody>
      </p:sp>
    </p:spTree>
    <p:extLst>
      <p:ext uri="{BB962C8B-B14F-4D97-AF65-F5344CB8AC3E}">
        <p14:creationId xmlns:p14="http://schemas.microsoft.com/office/powerpoint/2010/main" val="135931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31</a:t>
            </a:fld>
            <a:endParaRPr lang="en-US" dirty="0"/>
          </a:p>
        </p:txBody>
      </p:sp>
    </p:spTree>
    <p:extLst>
      <p:ext uri="{BB962C8B-B14F-4D97-AF65-F5344CB8AC3E}">
        <p14:creationId xmlns:p14="http://schemas.microsoft.com/office/powerpoint/2010/main" val="241233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Everdell. The first Moderns,</a:t>
            </a:r>
            <a:r>
              <a:rPr lang="en-US" baseline="0" dirty="0"/>
              <a:t> pp13 </a:t>
            </a:r>
            <a:r>
              <a:rPr lang="en-US" baseline="0" dirty="0" err="1"/>
              <a:t>ff</a:t>
            </a:r>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36</a:t>
            </a:fld>
            <a:endParaRPr lang="en-US"/>
          </a:p>
        </p:txBody>
      </p:sp>
    </p:spTree>
    <p:extLst>
      <p:ext uri="{BB962C8B-B14F-4D97-AF65-F5344CB8AC3E}">
        <p14:creationId xmlns:p14="http://schemas.microsoft.com/office/powerpoint/2010/main" val="138916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Similar ambiguities characterized many aspects of Viennese life. (</a:t>
            </a:r>
            <a:r>
              <a:rPr lang="en-US" sz="1200" dirty="0" err="1" smtClean="0"/>
              <a:t>Janik</a:t>
            </a:r>
            <a:r>
              <a:rPr lang="en-US" sz="1200" dirty="0" smtClean="0"/>
              <a:t> &amp; </a:t>
            </a:r>
            <a:r>
              <a:rPr lang="en-US" sz="1200" dirty="0" err="1" smtClean="0"/>
              <a:t>Toulmin</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38</a:t>
            </a:fld>
            <a:endParaRPr lang="en-US" dirty="0"/>
          </a:p>
        </p:txBody>
      </p:sp>
    </p:spTree>
    <p:extLst>
      <p:ext uri="{BB962C8B-B14F-4D97-AF65-F5344CB8AC3E}">
        <p14:creationId xmlns:p14="http://schemas.microsoft.com/office/powerpoint/2010/main" val="147323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DE2A3-13E9-41C7-B64F-A4C4274BEC90}" type="slidenum">
              <a:rPr lang="en-US" smtClean="0"/>
              <a:t>42</a:t>
            </a:fld>
            <a:endParaRPr lang="en-US" dirty="0"/>
          </a:p>
        </p:txBody>
      </p:sp>
    </p:spTree>
    <p:extLst>
      <p:ext uri="{BB962C8B-B14F-4D97-AF65-F5344CB8AC3E}">
        <p14:creationId xmlns:p14="http://schemas.microsoft.com/office/powerpoint/2010/main" val="2496248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215943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2776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35739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157040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286376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381536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414233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1689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4235875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328344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8D8015-22A3-4703-8EB7-73BAD2A5E872}" type="datetimeFigureOut">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04C25B-6817-4B02-8C07-4640216FF498}" type="slidenum">
              <a:rPr lang="en-US" smtClean="0"/>
              <a:t>‹#›</a:t>
            </a:fld>
            <a:endParaRPr lang="en-US" dirty="0"/>
          </a:p>
        </p:txBody>
      </p:sp>
    </p:spTree>
    <p:extLst>
      <p:ext uri="{BB962C8B-B14F-4D97-AF65-F5344CB8AC3E}">
        <p14:creationId xmlns:p14="http://schemas.microsoft.com/office/powerpoint/2010/main" val="893265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D8015-22A3-4703-8EB7-73BAD2A5E872}" type="datetimeFigureOut">
              <a:rPr lang="en-US" smtClean="0"/>
              <a:t>8/25/2017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4C25B-6817-4B02-8C07-4640216FF498}" type="slidenum">
              <a:rPr lang="en-US" smtClean="0"/>
              <a:t>‹#›</a:t>
            </a:fld>
            <a:endParaRPr lang="en-US" dirty="0"/>
          </a:p>
        </p:txBody>
      </p:sp>
    </p:spTree>
    <p:extLst>
      <p:ext uri="{BB962C8B-B14F-4D97-AF65-F5344CB8AC3E}">
        <p14:creationId xmlns:p14="http://schemas.microsoft.com/office/powerpoint/2010/main" val="2734104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jniNETA36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Fg2i2NB-i3o" TargetMode="External"/><Relationship Id="rId2" Type="http://schemas.openxmlformats.org/officeDocument/2006/relationships/hyperlink" Target="https://www.youtube.com/watch?v=MZi5AIjw7wo" TargetMode="Externa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CI 101Q</a:t>
            </a:r>
          </a:p>
        </p:txBody>
      </p:sp>
      <p:sp>
        <p:nvSpPr>
          <p:cNvPr id="3" name="Subtitle 2"/>
          <p:cNvSpPr>
            <a:spLocks noGrp="1"/>
          </p:cNvSpPr>
          <p:nvPr>
            <p:ph type="subTitle" idx="1"/>
          </p:nvPr>
        </p:nvSpPr>
        <p:spPr/>
        <p:txBody>
          <a:bodyPr/>
          <a:lstStyle/>
          <a:p>
            <a:r>
              <a:rPr lang="en-US" dirty="0"/>
              <a:t>Introduction to Vienna 1900</a:t>
            </a:r>
          </a:p>
          <a:p>
            <a:r>
              <a:rPr lang="en-US" dirty="0" err="1"/>
              <a:t>I</a:t>
            </a:r>
            <a:r>
              <a:rPr lang="en-US" dirty="0" err="1">
                <a:hlinkClick r:id="rId2"/>
              </a:rPr>
              <a:t>Fritz</a:t>
            </a:r>
            <a:r>
              <a:rPr lang="en-US" dirty="0">
                <a:hlinkClick r:id="rId2"/>
              </a:rPr>
              <a:t> Kreisler</a:t>
            </a:r>
            <a:endParaRPr lang="en-US" dirty="0"/>
          </a:p>
          <a:p>
            <a:endParaRPr lang="en-US" dirty="0"/>
          </a:p>
        </p:txBody>
      </p:sp>
    </p:spTree>
    <p:extLst>
      <p:ext uri="{BB962C8B-B14F-4D97-AF65-F5344CB8AC3E}">
        <p14:creationId xmlns:p14="http://schemas.microsoft.com/office/powerpoint/2010/main" val="2986738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Freud</a:t>
            </a:r>
          </a:p>
        </p:txBody>
      </p:sp>
      <p:sp>
        <p:nvSpPr>
          <p:cNvPr id="5" name="Content Placeholder 4"/>
          <p:cNvSpPr>
            <a:spLocks noGrp="1"/>
          </p:cNvSpPr>
          <p:nvPr>
            <p:ph sz="half" idx="1"/>
          </p:nvPr>
        </p:nvSpPr>
        <p:spPr>
          <a:xfrm>
            <a:off x="533400" y="1219200"/>
            <a:ext cx="4038600" cy="4953000"/>
          </a:xfrm>
        </p:spPr>
        <p:txBody>
          <a:bodyPr>
            <a:noAutofit/>
          </a:bodyPr>
          <a:lstStyle/>
          <a:p>
            <a:r>
              <a:rPr lang="en-US" sz="2200" dirty="0"/>
              <a:t>Sigmund Freud (1856 –1939)</a:t>
            </a:r>
          </a:p>
          <a:p>
            <a:r>
              <a:rPr lang="en-US" sz="2200" dirty="0"/>
              <a:t> neurologist</a:t>
            </a:r>
          </a:p>
          <a:p>
            <a:r>
              <a:rPr lang="en-US" sz="2200" dirty="0"/>
              <a:t>known as the father of psychoanalysis</a:t>
            </a:r>
          </a:p>
          <a:p>
            <a:r>
              <a:rPr lang="en-US" sz="2200" dirty="0"/>
              <a:t>M.D. at University of Vienna in 1881</a:t>
            </a:r>
            <a:endParaRPr lang="en-US" sz="2200" baseline="30000" dirty="0"/>
          </a:p>
          <a:p>
            <a:r>
              <a:rPr lang="en-US" sz="2200" dirty="0"/>
              <a:t>research into cerebral palsy, aphasia and microscopic neuroanatomy at the Vienna General Hospital</a:t>
            </a:r>
          </a:p>
          <a:p>
            <a:r>
              <a:rPr lang="en-US" sz="2200" dirty="0"/>
              <a:t>Hypnotism, hysteria</a:t>
            </a:r>
          </a:p>
          <a:p>
            <a:r>
              <a:rPr lang="en-US" sz="2200" dirty="0"/>
              <a:t>Psychoanalysis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7115" y="1600200"/>
            <a:ext cx="3460770" cy="4525963"/>
          </a:xfrm>
        </p:spPr>
      </p:pic>
    </p:spTree>
    <p:extLst>
      <p:ext uri="{BB962C8B-B14F-4D97-AF65-F5344CB8AC3E}">
        <p14:creationId xmlns:p14="http://schemas.microsoft.com/office/powerpoint/2010/main" val="6138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Klimt</a:t>
            </a:r>
          </a:p>
        </p:txBody>
      </p:sp>
      <p:sp>
        <p:nvSpPr>
          <p:cNvPr id="4" name="Content Placeholder 3"/>
          <p:cNvSpPr>
            <a:spLocks noGrp="1"/>
          </p:cNvSpPr>
          <p:nvPr>
            <p:ph sz="half" idx="1"/>
          </p:nvPr>
        </p:nvSpPr>
        <p:spPr>
          <a:xfrm>
            <a:off x="457200" y="1600200"/>
            <a:ext cx="4593888" cy="4525963"/>
          </a:xfrm>
        </p:spPr>
        <p:txBody>
          <a:bodyPr/>
          <a:lstStyle/>
          <a:p>
            <a:r>
              <a:rPr lang="en-US" dirty="0"/>
              <a:t>Gustav Klimt  (1862- 1918) </a:t>
            </a:r>
          </a:p>
          <a:p>
            <a:r>
              <a:rPr lang="en-US" dirty="0"/>
              <a:t> painter</a:t>
            </a:r>
          </a:p>
          <a:p>
            <a:r>
              <a:rPr lang="en-US" dirty="0"/>
              <a:t>Vienna Secession</a:t>
            </a:r>
          </a:p>
          <a:p>
            <a:r>
              <a:rPr lang="en-US" dirty="0"/>
              <a:t>Great success, socially and financially</a:t>
            </a:r>
          </a:p>
          <a:p>
            <a:r>
              <a:rPr lang="en-US" dirty="0"/>
              <a:t>Mentor and supporter of younger artists who followed</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89216" y="1417638"/>
            <a:ext cx="3397584" cy="3505200"/>
          </a:xfrm>
        </p:spPr>
      </p:pic>
    </p:spTree>
    <p:extLst>
      <p:ext uri="{BB962C8B-B14F-4D97-AF65-F5344CB8AC3E}">
        <p14:creationId xmlns:p14="http://schemas.microsoft.com/office/powerpoint/2010/main" val="447461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Klimt</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1181" y="1765853"/>
            <a:ext cx="4109662" cy="411479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20721" y="1828800"/>
            <a:ext cx="4325865" cy="4038600"/>
          </a:xfrm>
        </p:spPr>
      </p:pic>
    </p:spTree>
    <p:extLst>
      <p:ext uri="{BB962C8B-B14F-4D97-AF65-F5344CB8AC3E}">
        <p14:creationId xmlns:p14="http://schemas.microsoft.com/office/powerpoint/2010/main" val="91687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Oskar Kokoschka</a:t>
            </a:r>
          </a:p>
        </p:txBody>
      </p:sp>
      <p:sp>
        <p:nvSpPr>
          <p:cNvPr id="3" name="Content Placeholder 2"/>
          <p:cNvSpPr>
            <a:spLocks noGrp="1"/>
          </p:cNvSpPr>
          <p:nvPr>
            <p:ph sz="half" idx="1"/>
          </p:nvPr>
        </p:nvSpPr>
        <p:spPr/>
        <p:txBody>
          <a:bodyPr/>
          <a:lstStyle/>
          <a:p>
            <a:r>
              <a:rPr lang="en-US" dirty="0"/>
              <a:t>1 March 1886 – 22 February 1980) was </a:t>
            </a:r>
          </a:p>
          <a:p>
            <a:r>
              <a:rPr lang="en-US" dirty="0"/>
              <a:t> artist</a:t>
            </a:r>
          </a:p>
          <a:p>
            <a:r>
              <a:rPr lang="en-US" dirty="0"/>
              <a:t>Poet and playwright </a:t>
            </a:r>
          </a:p>
          <a:p>
            <a:r>
              <a:rPr lang="en-US" dirty="0"/>
              <a:t> expressionist</a:t>
            </a:r>
          </a:p>
          <a:p>
            <a:r>
              <a:rPr lang="en-US" dirty="0"/>
              <a:t>Portraits, landscapes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6767" y="1600200"/>
            <a:ext cx="3381466" cy="4525963"/>
          </a:xfrm>
        </p:spPr>
      </p:pic>
    </p:spTree>
    <p:extLst>
      <p:ext uri="{BB962C8B-B14F-4D97-AF65-F5344CB8AC3E}">
        <p14:creationId xmlns:p14="http://schemas.microsoft.com/office/powerpoint/2010/main" val="3721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Kokoschka</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43600" y="2133600"/>
            <a:ext cx="2637464" cy="2095659"/>
          </a:xfrm>
        </p:spPr>
      </p:pic>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0" y="1981200"/>
            <a:ext cx="5143979" cy="4267200"/>
          </a:xfrm>
        </p:spPr>
      </p:pic>
    </p:spTree>
    <p:extLst>
      <p:ext uri="{BB962C8B-B14F-4D97-AF65-F5344CB8AC3E}">
        <p14:creationId xmlns:p14="http://schemas.microsoft.com/office/powerpoint/2010/main" val="3703580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Egon Schiele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3000" y="1676400"/>
            <a:ext cx="3094627" cy="4525963"/>
          </a:xfrm>
        </p:spPr>
      </p:pic>
      <p:sp>
        <p:nvSpPr>
          <p:cNvPr id="6" name="TextBox 5"/>
          <p:cNvSpPr txBox="1"/>
          <p:nvPr/>
        </p:nvSpPr>
        <p:spPr>
          <a:xfrm>
            <a:off x="533400" y="1676400"/>
            <a:ext cx="38862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1890 –1918 </a:t>
            </a:r>
          </a:p>
          <a:p>
            <a:pPr marL="285750" indent="-285750">
              <a:buFont typeface="Arial" panose="020B0604020202020204" pitchFamily="34" charset="0"/>
              <a:buChar char="•"/>
            </a:pPr>
            <a:r>
              <a:rPr lang="en-US" sz="2400" dirty="0"/>
              <a:t>Expressionist painter</a:t>
            </a:r>
          </a:p>
          <a:p>
            <a:pPr marL="285750" indent="-285750">
              <a:buFont typeface="Arial" panose="020B0604020202020204" pitchFamily="34" charset="0"/>
              <a:buChar char="•"/>
            </a:pPr>
            <a:r>
              <a:rPr lang="en-US" sz="2400" dirty="0"/>
              <a:t>protégé of Gustav Klimt, </a:t>
            </a:r>
          </a:p>
          <a:p>
            <a:pPr marL="285750" indent="-285750">
              <a:buFont typeface="Arial" panose="020B0604020202020204" pitchFamily="34" charset="0"/>
              <a:buChar char="•"/>
            </a:pPr>
            <a:r>
              <a:rPr lang="en-US" sz="2400" dirty="0"/>
              <a:t>a major figurative painter</a:t>
            </a:r>
          </a:p>
          <a:p>
            <a:pPr marL="285750" indent="-285750">
              <a:buFont typeface="Arial" panose="020B0604020202020204" pitchFamily="34" charset="0"/>
              <a:buChar char="•"/>
            </a:pPr>
            <a:r>
              <a:rPr lang="en-US" sz="2400" dirty="0"/>
              <a:t>noted for its intensity and its raw sexuality,</a:t>
            </a:r>
          </a:p>
          <a:p>
            <a:pPr marL="285750" indent="-285750">
              <a:buFont typeface="Arial" panose="020B0604020202020204" pitchFamily="34" charset="0"/>
              <a:buChar char="•"/>
            </a:pPr>
            <a:r>
              <a:rPr lang="en-US" sz="2400" dirty="0"/>
              <a:t>the many self-portraits, including naked self-portraits. </a:t>
            </a:r>
          </a:p>
        </p:txBody>
      </p:sp>
    </p:spTree>
    <p:extLst>
      <p:ext uri="{BB962C8B-B14F-4D97-AF65-F5344CB8AC3E}">
        <p14:creationId xmlns:p14="http://schemas.microsoft.com/office/powerpoint/2010/main" val="541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Schiele</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00101" y="1143000"/>
            <a:ext cx="3582862" cy="54864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5400" y="1600200"/>
            <a:ext cx="3217523" cy="4545390"/>
          </a:xfrm>
        </p:spPr>
      </p:pic>
    </p:spTree>
    <p:extLst>
      <p:ext uri="{BB962C8B-B14F-4D97-AF65-F5344CB8AC3E}">
        <p14:creationId xmlns:p14="http://schemas.microsoft.com/office/powerpoint/2010/main" val="115972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Mahler</a:t>
            </a:r>
          </a:p>
        </p:txBody>
      </p:sp>
      <p:sp>
        <p:nvSpPr>
          <p:cNvPr id="3" name="Content Placeholder 2"/>
          <p:cNvSpPr>
            <a:spLocks noGrp="1"/>
          </p:cNvSpPr>
          <p:nvPr>
            <p:ph sz="half" idx="1"/>
          </p:nvPr>
        </p:nvSpPr>
        <p:spPr/>
        <p:txBody>
          <a:bodyPr/>
          <a:lstStyle/>
          <a:p>
            <a:r>
              <a:rPr lang="en-US" dirty="0"/>
              <a:t>1860 –1911</a:t>
            </a:r>
          </a:p>
          <a:p>
            <a:r>
              <a:rPr lang="en-US" dirty="0"/>
              <a:t>Composer</a:t>
            </a:r>
          </a:p>
          <a:p>
            <a:r>
              <a:rPr lang="en-US" dirty="0"/>
              <a:t>Conductor</a:t>
            </a:r>
          </a:p>
          <a:p>
            <a:r>
              <a:rPr lang="en-US" dirty="0"/>
              <a:t>Vienna Court Opera </a:t>
            </a:r>
          </a:p>
          <a:p>
            <a:r>
              <a:rPr lang="en-US" dirty="0"/>
              <a:t>New York Philharmonic</a:t>
            </a:r>
          </a:p>
          <a:p>
            <a:pPr marL="0" indent="0">
              <a:buNone/>
            </a:pPr>
            <a:r>
              <a:rPr lang="en-US" dirty="0"/>
              <a:t>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1905000"/>
            <a:ext cx="2919205" cy="3566319"/>
          </a:xfrm>
        </p:spPr>
      </p:pic>
    </p:spTree>
    <p:extLst>
      <p:ext uri="{BB962C8B-B14F-4D97-AF65-F5344CB8AC3E}">
        <p14:creationId xmlns:p14="http://schemas.microsoft.com/office/powerpoint/2010/main" val="15393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Richard Strauss</a:t>
            </a:r>
          </a:p>
        </p:txBody>
      </p:sp>
      <p:sp>
        <p:nvSpPr>
          <p:cNvPr id="3" name="Content Placeholder 2"/>
          <p:cNvSpPr>
            <a:spLocks noGrp="1"/>
          </p:cNvSpPr>
          <p:nvPr>
            <p:ph sz="half" idx="1"/>
          </p:nvPr>
        </p:nvSpPr>
        <p:spPr/>
        <p:txBody>
          <a:bodyPr/>
          <a:lstStyle/>
          <a:p>
            <a:r>
              <a:rPr lang="en-US" dirty="0"/>
              <a:t> 1864 –1949</a:t>
            </a:r>
          </a:p>
          <a:p>
            <a:r>
              <a:rPr lang="en-US" dirty="0"/>
              <a:t>composer of the early modern era</a:t>
            </a:r>
          </a:p>
          <a:p>
            <a:r>
              <a:rPr lang="en-US" dirty="0"/>
              <a:t>known for his operas:</a:t>
            </a:r>
          </a:p>
          <a:p>
            <a:r>
              <a:rPr lang="en-US" i="1" dirty="0"/>
              <a:t>Rosenkavalier</a:t>
            </a:r>
            <a:r>
              <a:rPr lang="en-US" dirty="0"/>
              <a:t>, </a:t>
            </a:r>
            <a:r>
              <a:rPr lang="en-US" i="1" dirty="0"/>
              <a:t>Electra</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54180" y="1600201"/>
            <a:ext cx="3716072" cy="4419600"/>
          </a:xfrm>
        </p:spPr>
      </p:pic>
    </p:spTree>
    <p:extLst>
      <p:ext uri="{BB962C8B-B14F-4D97-AF65-F5344CB8AC3E}">
        <p14:creationId xmlns:p14="http://schemas.microsoft.com/office/powerpoint/2010/main" val="445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Schönberg</a:t>
            </a:r>
          </a:p>
        </p:txBody>
      </p:sp>
      <p:sp>
        <p:nvSpPr>
          <p:cNvPr id="3" name="Content Placeholder 2"/>
          <p:cNvSpPr>
            <a:spLocks noGrp="1"/>
          </p:cNvSpPr>
          <p:nvPr>
            <p:ph sz="half" idx="1"/>
          </p:nvPr>
        </p:nvSpPr>
        <p:spPr/>
        <p:txBody>
          <a:bodyPr>
            <a:normAutofit lnSpcReduction="10000"/>
          </a:bodyPr>
          <a:lstStyle/>
          <a:p>
            <a:r>
              <a:rPr lang="en-US" dirty="0"/>
              <a:t>1874 –1951</a:t>
            </a:r>
          </a:p>
          <a:p>
            <a:r>
              <a:rPr lang="en-US" dirty="0"/>
              <a:t> Expressionist composer and painter</a:t>
            </a:r>
          </a:p>
          <a:p>
            <a:r>
              <a:rPr lang="en-US" dirty="0"/>
              <a:t> leader of the Second Viennese School</a:t>
            </a:r>
          </a:p>
          <a:p>
            <a:r>
              <a:rPr lang="en-US" dirty="0"/>
              <a:t> Nazis labeled Schoenberg's works “Degenerate”</a:t>
            </a:r>
          </a:p>
          <a:p>
            <a:r>
              <a:rPr lang="en-US" dirty="0"/>
              <a:t>he </a:t>
            </a:r>
            <a:r>
              <a:rPr lang="en-US" dirty="0" err="1"/>
              <a:t>emmigrated</a:t>
            </a:r>
            <a:r>
              <a:rPr lang="en-US" dirty="0"/>
              <a:t> to the United States in 1934.</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5322" y="1600200"/>
            <a:ext cx="3264356" cy="4525963"/>
          </a:xfrm>
        </p:spPr>
      </p:pic>
    </p:spTree>
    <p:extLst>
      <p:ext uri="{BB962C8B-B14F-4D97-AF65-F5344CB8AC3E}">
        <p14:creationId xmlns:p14="http://schemas.microsoft.com/office/powerpoint/2010/main" val="84550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Vienna 1900?</a:t>
            </a:r>
          </a:p>
        </p:txBody>
      </p:sp>
      <p:sp>
        <p:nvSpPr>
          <p:cNvPr id="3" name="Content Placeholder 2"/>
          <p:cNvSpPr>
            <a:spLocks noGrp="1"/>
          </p:cNvSpPr>
          <p:nvPr>
            <p:ph sz="half" idx="1"/>
          </p:nvPr>
        </p:nvSpPr>
        <p:spPr>
          <a:xfrm>
            <a:off x="457200" y="1600200"/>
            <a:ext cx="4114800" cy="4525963"/>
          </a:xfrm>
        </p:spPr>
        <p:txBody>
          <a:bodyPr>
            <a:normAutofit fontScale="85000" lnSpcReduction="10000"/>
          </a:bodyPr>
          <a:lstStyle/>
          <a:p>
            <a:r>
              <a:rPr lang="en-US" dirty="0"/>
              <a:t>End-of-century phenomena in European cultural history, “the sense of an ending” (Frank Kermode), have always fascinated me.</a:t>
            </a:r>
          </a:p>
          <a:p>
            <a:r>
              <a:rPr lang="en-US" dirty="0"/>
              <a:t>Periods of stress and innovation engender both chaos and creativity</a:t>
            </a:r>
          </a:p>
          <a:p>
            <a:r>
              <a:rPr lang="en-US" dirty="0"/>
              <a:t>The last years of Habsburg Vienna provide all this and more… ground-breaking innovations set in an end-of-days atmosphere.</a:t>
            </a:r>
          </a:p>
        </p:txBody>
      </p:sp>
      <p:sp>
        <p:nvSpPr>
          <p:cNvPr id="7" name="TextBox 6">
            <a:extLst>
              <a:ext uri="{FF2B5EF4-FFF2-40B4-BE49-F238E27FC236}">
                <a16:creationId xmlns:a16="http://schemas.microsoft.com/office/drawing/2014/main" xmlns="" id="{EF84BD7C-BBCC-4F77-ABFF-6A348B5DA0D6}"/>
              </a:ext>
            </a:extLst>
          </p:cNvPr>
          <p:cNvSpPr txBox="1"/>
          <p:nvPr/>
        </p:nvSpPr>
        <p:spPr>
          <a:xfrm>
            <a:off x="5181600" y="4800600"/>
            <a:ext cx="1981200" cy="369332"/>
          </a:xfrm>
          <a:prstGeom prst="rect">
            <a:avLst/>
          </a:prstGeom>
          <a:noFill/>
        </p:spPr>
        <p:txBody>
          <a:bodyPr wrap="square" rtlCol="0">
            <a:spAutoFit/>
          </a:bodyPr>
          <a:lstStyle/>
          <a:p>
            <a:r>
              <a:rPr lang="en-US" dirty="0"/>
              <a:t>Fritz Kreisler 1905</a:t>
            </a:r>
          </a:p>
        </p:txBody>
      </p:sp>
      <p:pic>
        <p:nvPicPr>
          <p:cNvPr id="10" name="Content Placeholder 4">
            <a:extLst>
              <a:ext uri="{FF2B5EF4-FFF2-40B4-BE49-F238E27FC236}">
                <a16:creationId xmlns:a16="http://schemas.microsoft.com/office/drawing/2014/main" xmlns="" id="{6B3EC4A9-504B-44C3-8BDE-369CCCADFCC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9578" y="1752600"/>
            <a:ext cx="3927222" cy="4525962"/>
          </a:xfrm>
          <a:prstGeom prst="rect">
            <a:avLst/>
          </a:prstGeom>
        </p:spPr>
      </p:pic>
    </p:spTree>
    <p:extLst>
      <p:ext uri="{BB962C8B-B14F-4D97-AF65-F5344CB8AC3E}">
        <p14:creationId xmlns:p14="http://schemas.microsoft.com/office/powerpoint/2010/main" val="2428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72614E-9509-4A03-8A11-496BA0DAF035}"/>
              </a:ext>
            </a:extLst>
          </p:cNvPr>
          <p:cNvSpPr>
            <a:spLocks noGrp="1"/>
          </p:cNvSpPr>
          <p:nvPr>
            <p:ph type="title"/>
          </p:nvPr>
        </p:nvSpPr>
        <p:spPr/>
        <p:txBody>
          <a:bodyPr/>
          <a:lstStyle/>
          <a:p>
            <a:r>
              <a:rPr lang="en-US" dirty="0"/>
              <a:t>Fritz Kreisler</a:t>
            </a:r>
          </a:p>
        </p:txBody>
      </p:sp>
      <p:sp>
        <p:nvSpPr>
          <p:cNvPr id="3" name="Content Placeholder 2">
            <a:extLst>
              <a:ext uri="{FF2B5EF4-FFF2-40B4-BE49-F238E27FC236}">
                <a16:creationId xmlns:a16="http://schemas.microsoft.com/office/drawing/2014/main" xmlns="" id="{DF5D3996-7242-42D2-9192-1E099C5AF9A1}"/>
              </a:ext>
            </a:extLst>
          </p:cNvPr>
          <p:cNvSpPr>
            <a:spLocks noGrp="1"/>
          </p:cNvSpPr>
          <p:nvPr>
            <p:ph sz="half" idx="1"/>
          </p:nvPr>
        </p:nvSpPr>
        <p:spPr/>
        <p:txBody>
          <a:bodyPr>
            <a:normAutofit/>
          </a:bodyPr>
          <a:lstStyle/>
          <a:p>
            <a:r>
              <a:rPr lang="en-US" dirty="0"/>
              <a:t>1875-1962</a:t>
            </a:r>
          </a:p>
          <a:p>
            <a:r>
              <a:rPr lang="en-US" dirty="0"/>
              <a:t>Jewish heritage, baptized at 12 yrs.</a:t>
            </a:r>
          </a:p>
          <a:p>
            <a:r>
              <a:rPr lang="en-US" dirty="0"/>
              <a:t>Prodigy: Toured Europe and America before 1890</a:t>
            </a:r>
          </a:p>
          <a:p>
            <a:r>
              <a:rPr lang="en-US" dirty="0"/>
              <a:t>Rejected by Vienna Philharmonic</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2445" y="1600200"/>
            <a:ext cx="3270110" cy="4525963"/>
          </a:xfrm>
        </p:spPr>
      </p:pic>
    </p:spTree>
    <p:extLst>
      <p:ext uri="{BB962C8B-B14F-4D97-AF65-F5344CB8AC3E}">
        <p14:creationId xmlns:p14="http://schemas.microsoft.com/office/powerpoint/2010/main" val="1598419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Arthur Schnitzler</a:t>
            </a:r>
          </a:p>
        </p:txBody>
      </p:sp>
      <p:sp>
        <p:nvSpPr>
          <p:cNvPr id="4" name="Content Placeholder 3"/>
          <p:cNvSpPr>
            <a:spLocks noGrp="1"/>
          </p:cNvSpPr>
          <p:nvPr>
            <p:ph sz="half" idx="1"/>
          </p:nvPr>
        </p:nvSpPr>
        <p:spPr/>
        <p:txBody>
          <a:bodyPr/>
          <a:lstStyle/>
          <a:p>
            <a:r>
              <a:rPr lang="en-US" dirty="0"/>
              <a:t>1862 – 1931</a:t>
            </a:r>
          </a:p>
          <a:p>
            <a:r>
              <a:rPr lang="en-US" dirty="0"/>
              <a:t>Playwright, novelist</a:t>
            </a:r>
          </a:p>
          <a:p>
            <a:r>
              <a:rPr lang="en-US" dirty="0"/>
              <a:t>Young Vienna (</a:t>
            </a:r>
            <a:r>
              <a:rPr lang="en-US" i="1" dirty="0"/>
              <a:t>Jung Wien</a:t>
            </a:r>
            <a:r>
              <a:rPr lang="en-US" dirty="0"/>
              <a:t>)</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67200" y="1633330"/>
            <a:ext cx="4335194" cy="3276600"/>
          </a:xfrm>
        </p:spPr>
      </p:pic>
    </p:spTree>
    <p:extLst>
      <p:ext uri="{BB962C8B-B14F-4D97-AF65-F5344CB8AC3E}">
        <p14:creationId xmlns:p14="http://schemas.microsoft.com/office/powerpoint/2010/main" val="35833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Hugo von Hofmannsthal</a:t>
            </a:r>
          </a:p>
        </p:txBody>
      </p:sp>
      <p:sp>
        <p:nvSpPr>
          <p:cNvPr id="3" name="Content Placeholder 2"/>
          <p:cNvSpPr>
            <a:spLocks noGrp="1"/>
          </p:cNvSpPr>
          <p:nvPr>
            <p:ph sz="half" idx="1"/>
          </p:nvPr>
        </p:nvSpPr>
        <p:spPr/>
        <p:txBody>
          <a:bodyPr/>
          <a:lstStyle/>
          <a:p>
            <a:r>
              <a:rPr lang="en-US" dirty="0"/>
              <a:t>1874 – 1929</a:t>
            </a:r>
          </a:p>
          <a:p>
            <a:r>
              <a:rPr lang="en-US" dirty="0"/>
              <a:t>Poet from an early age</a:t>
            </a:r>
          </a:p>
          <a:p>
            <a:r>
              <a:rPr lang="en-US" dirty="0"/>
              <a:t>Linked with R. Strauss for opera libretti (Rosenkavalier, Elektra)</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38800" y="1524000"/>
            <a:ext cx="2607739" cy="4759909"/>
          </a:xfrm>
        </p:spPr>
      </p:pic>
    </p:spTree>
    <p:extLst>
      <p:ext uri="{BB962C8B-B14F-4D97-AF65-F5344CB8AC3E}">
        <p14:creationId xmlns:p14="http://schemas.microsoft.com/office/powerpoint/2010/main" val="350156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Ludwig Wittgenstein</a:t>
            </a:r>
          </a:p>
        </p:txBody>
      </p:sp>
      <p:sp>
        <p:nvSpPr>
          <p:cNvPr id="3" name="Content Placeholder 2"/>
          <p:cNvSpPr>
            <a:spLocks noGrp="1"/>
          </p:cNvSpPr>
          <p:nvPr>
            <p:ph sz="half" idx="1"/>
          </p:nvPr>
        </p:nvSpPr>
        <p:spPr/>
        <p:txBody>
          <a:bodyPr/>
          <a:lstStyle/>
          <a:p>
            <a:r>
              <a:rPr lang="en-US" dirty="0"/>
              <a:t>1889 – 1951</a:t>
            </a:r>
          </a:p>
          <a:p>
            <a:r>
              <a:rPr lang="en-US" dirty="0"/>
              <a:t>Son of one of Europe’s richest families</a:t>
            </a:r>
          </a:p>
          <a:p>
            <a:r>
              <a:rPr lang="en-US" dirty="0"/>
              <a:t>Served as officer in WWI</a:t>
            </a:r>
          </a:p>
          <a:p>
            <a:r>
              <a:rPr lang="en-US" dirty="0"/>
              <a:t>Philosopher, emigrated to England (Cambridge)</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167278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Theodor Herzl</a:t>
            </a:r>
          </a:p>
        </p:txBody>
      </p:sp>
      <p:sp>
        <p:nvSpPr>
          <p:cNvPr id="3" name="Content Placeholder 2"/>
          <p:cNvSpPr>
            <a:spLocks noGrp="1"/>
          </p:cNvSpPr>
          <p:nvPr>
            <p:ph sz="half" idx="1"/>
          </p:nvPr>
        </p:nvSpPr>
        <p:spPr/>
        <p:txBody>
          <a:bodyPr>
            <a:normAutofit fontScale="85000" lnSpcReduction="10000"/>
          </a:bodyPr>
          <a:lstStyle/>
          <a:p>
            <a:r>
              <a:rPr lang="en-US" dirty="0"/>
              <a:t>1860 –1904</a:t>
            </a:r>
          </a:p>
          <a:p>
            <a:r>
              <a:rPr lang="en-US" dirty="0"/>
              <a:t>Journalist, playwright, political activist</a:t>
            </a:r>
          </a:p>
          <a:p>
            <a:r>
              <a:rPr lang="en-US" dirty="0"/>
              <a:t>After covering the Dreyfus affair as a journalist</a:t>
            </a:r>
          </a:p>
          <a:p>
            <a:r>
              <a:rPr lang="en-US" dirty="0"/>
              <a:t>Became one of the fathers of modern political  Zionism </a:t>
            </a:r>
          </a:p>
          <a:p>
            <a:r>
              <a:rPr lang="en-US" dirty="0"/>
              <a:t>Herzl formed the World Zionist Organization and promoted Jewish migration to Palestine in an effort to form a Jewish state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62351" y="1584246"/>
            <a:ext cx="3243449" cy="4511753"/>
          </a:xfrm>
        </p:spPr>
      </p:pic>
    </p:spTree>
    <p:extLst>
      <p:ext uri="{BB962C8B-B14F-4D97-AF65-F5344CB8AC3E}">
        <p14:creationId xmlns:p14="http://schemas.microsoft.com/office/powerpoint/2010/main" val="596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Ernst Mach</a:t>
            </a:r>
          </a:p>
        </p:txBody>
      </p:sp>
      <p:sp>
        <p:nvSpPr>
          <p:cNvPr id="3" name="Content Placeholder 2"/>
          <p:cNvSpPr>
            <a:spLocks noGrp="1"/>
          </p:cNvSpPr>
          <p:nvPr>
            <p:ph sz="half" idx="1"/>
          </p:nvPr>
        </p:nvSpPr>
        <p:spPr/>
        <p:txBody>
          <a:bodyPr>
            <a:normAutofit fontScale="85000" lnSpcReduction="20000"/>
          </a:bodyPr>
          <a:lstStyle/>
          <a:p>
            <a:r>
              <a:rPr lang="en-US" dirty="0"/>
              <a:t>1838 –1916  </a:t>
            </a:r>
          </a:p>
          <a:p>
            <a:r>
              <a:rPr lang="en-US" dirty="0"/>
              <a:t>Physicist and philosopher</a:t>
            </a:r>
          </a:p>
          <a:p>
            <a:r>
              <a:rPr lang="en-US" dirty="0"/>
              <a:t>contributions to physics such as the Mach number and the study of shock waves </a:t>
            </a:r>
          </a:p>
          <a:p>
            <a:r>
              <a:rPr lang="en-US" dirty="0"/>
              <a:t>philosopher of science</a:t>
            </a:r>
          </a:p>
          <a:p>
            <a:r>
              <a:rPr lang="en-US" dirty="0"/>
              <a:t>a major influence on logical positivism, American pragmatism </a:t>
            </a:r>
          </a:p>
          <a:p>
            <a:r>
              <a:rPr lang="en-US" dirty="0"/>
              <a:t>through his criticism of Newton, a forerunner of Einstein's relativity.</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640539"/>
            <a:ext cx="4038600" cy="4445284"/>
          </a:xfrm>
        </p:spPr>
      </p:pic>
    </p:spTree>
    <p:extLst>
      <p:ext uri="{BB962C8B-B14F-4D97-AF65-F5344CB8AC3E}">
        <p14:creationId xmlns:p14="http://schemas.microsoft.com/office/powerpoint/2010/main" val="6836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Ludwig Boltzmann</a:t>
            </a:r>
          </a:p>
        </p:txBody>
      </p:sp>
      <p:sp>
        <p:nvSpPr>
          <p:cNvPr id="3" name="Content Placeholder 2"/>
          <p:cNvSpPr>
            <a:spLocks noGrp="1"/>
          </p:cNvSpPr>
          <p:nvPr>
            <p:ph sz="half" idx="1"/>
          </p:nvPr>
        </p:nvSpPr>
        <p:spPr/>
        <p:txBody>
          <a:bodyPr>
            <a:normAutofit fontScale="92500" lnSpcReduction="10000"/>
          </a:bodyPr>
          <a:lstStyle/>
          <a:p>
            <a:r>
              <a:rPr lang="en-US" dirty="0"/>
              <a:t>physicist and philosopher </a:t>
            </a:r>
          </a:p>
          <a:p>
            <a:r>
              <a:rPr lang="en-US" dirty="0"/>
              <a:t>Developer of  statistical mechanics</a:t>
            </a:r>
          </a:p>
          <a:p>
            <a:r>
              <a:rPr lang="en-US" dirty="0"/>
              <a:t>explains and predicts how the properties of atoms</a:t>
            </a:r>
          </a:p>
          <a:p>
            <a:pPr lvl="1"/>
            <a:r>
              <a:rPr lang="en-US" dirty="0"/>
              <a:t> (mass, charge, and structure) </a:t>
            </a:r>
          </a:p>
          <a:p>
            <a:r>
              <a:rPr lang="en-US" dirty="0"/>
              <a:t>determine the physical properties of matter </a:t>
            </a:r>
          </a:p>
          <a:p>
            <a:pPr lvl="1"/>
            <a:r>
              <a:rPr lang="en-US" dirty="0"/>
              <a:t>(such as viscosity, thermal conductivity, and diffusion).</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7510" y="1600200"/>
            <a:ext cx="3179980" cy="4525963"/>
          </a:xfrm>
        </p:spPr>
      </p:pic>
    </p:spTree>
    <p:extLst>
      <p:ext uri="{BB962C8B-B14F-4D97-AF65-F5344CB8AC3E}">
        <p14:creationId xmlns:p14="http://schemas.microsoft.com/office/powerpoint/2010/main" val="300765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charm of café</a:t>
            </a:r>
            <a:r>
              <a:rPr lang="de-DE" dirty="0"/>
              <a:t>s</a:t>
            </a:r>
            <a:endParaRPr lang="en-US" dirty="0"/>
          </a:p>
        </p:txBody>
      </p:sp>
      <p:sp>
        <p:nvSpPr>
          <p:cNvPr id="3" name="Content Placeholder 2"/>
          <p:cNvSpPr>
            <a:spLocks noGrp="1"/>
          </p:cNvSpPr>
          <p:nvPr>
            <p:ph idx="1"/>
          </p:nvPr>
        </p:nvSpPr>
        <p:spPr/>
        <p:txBody>
          <a:bodyPr>
            <a:normAutofit/>
          </a:bodyPr>
          <a:lstStyle/>
          <a:p>
            <a:r>
              <a:rPr lang="en-US" dirty="0"/>
              <a:t>The delightful cafés lining the streets of Vienna, where one can sit the whole day with a single cup of coffee or glass of wine, reading newspapers and magazines from all over the world, formed an essential part of the Viennese way of life; … the embodiment of a relaxed, carefree existence. But… there was another side to this institution.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381000"/>
            <a:ext cx="9144000" cy="6118502"/>
          </a:xfrm>
          <a:prstGeom prst="rect">
            <a:avLst/>
          </a:prstGeom>
        </p:spPr>
      </p:pic>
    </p:spTree>
    <p:extLst>
      <p:ext uri="{BB962C8B-B14F-4D97-AF65-F5344CB8AC3E}">
        <p14:creationId xmlns:p14="http://schemas.microsoft.com/office/powerpoint/2010/main" val="108370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Themes of this course</a:t>
            </a:r>
          </a:p>
        </p:txBody>
      </p:sp>
      <p:sp>
        <p:nvSpPr>
          <p:cNvPr id="3" name="Content Placeholder 2"/>
          <p:cNvSpPr>
            <a:spLocks noGrp="1"/>
          </p:cNvSpPr>
          <p:nvPr>
            <p:ph idx="1"/>
          </p:nvPr>
        </p:nvSpPr>
        <p:spPr>
          <a:xfrm>
            <a:off x="685800" y="1440829"/>
            <a:ext cx="8229600" cy="4525963"/>
          </a:xfrm>
        </p:spPr>
        <p:txBody>
          <a:bodyPr>
            <a:normAutofit/>
          </a:bodyPr>
          <a:lstStyle/>
          <a:p>
            <a:r>
              <a:rPr lang="en-US" dirty="0"/>
              <a:t>Creativity and Innovation</a:t>
            </a:r>
          </a:p>
          <a:p>
            <a:pPr lvl="1"/>
            <a:r>
              <a:rPr lang="en-US" dirty="0"/>
              <a:t>In physical sciences, medicine, psychology</a:t>
            </a:r>
          </a:p>
          <a:p>
            <a:pPr lvl="1"/>
            <a:r>
              <a:rPr lang="en-US" dirty="0"/>
              <a:t>In the visual arts, literature and music</a:t>
            </a:r>
          </a:p>
          <a:p>
            <a:r>
              <a:rPr lang="en-US" dirty="0"/>
              <a:t>Urban Multi-culturalism</a:t>
            </a:r>
          </a:p>
          <a:p>
            <a:pPr lvl="1"/>
            <a:r>
              <a:rPr lang="en-US" dirty="0"/>
              <a:t>Immigration and Assimilation</a:t>
            </a:r>
          </a:p>
          <a:p>
            <a:pPr lvl="1"/>
            <a:r>
              <a:rPr lang="en-US" dirty="0"/>
              <a:t>Antisemitism and Zionism</a:t>
            </a:r>
          </a:p>
          <a:p>
            <a:r>
              <a:rPr lang="en-US" dirty="0"/>
              <a:t>Interdisciplinary cross-fertilization</a:t>
            </a:r>
          </a:p>
          <a:p>
            <a:pPr lvl="1"/>
            <a:endParaRPr lang="en-US" dirty="0"/>
          </a:p>
        </p:txBody>
      </p:sp>
    </p:spTree>
    <p:extLst>
      <p:ext uri="{BB962C8B-B14F-4D97-AF65-F5344CB8AC3E}">
        <p14:creationId xmlns:p14="http://schemas.microsoft.com/office/powerpoint/2010/main" val="423838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last years of Habsburg Vienna </a:t>
            </a:r>
          </a:p>
        </p:txBody>
      </p:sp>
      <p:sp>
        <p:nvSpPr>
          <p:cNvPr id="3" name="Content Placeholder 2"/>
          <p:cNvSpPr>
            <a:spLocks noGrp="1"/>
          </p:cNvSpPr>
          <p:nvPr>
            <p:ph idx="1"/>
          </p:nvPr>
        </p:nvSpPr>
        <p:spPr>
          <a:xfrm>
            <a:off x="457200" y="1600200"/>
            <a:ext cx="4114800" cy="4525963"/>
          </a:xfrm>
        </p:spPr>
        <p:txBody>
          <a:bodyPr>
            <a:normAutofit lnSpcReduction="10000"/>
          </a:bodyPr>
          <a:lstStyle/>
          <a:p>
            <a:r>
              <a:rPr lang="en-US" dirty="0"/>
              <a:t>Complex, Rich, Influential</a:t>
            </a:r>
          </a:p>
          <a:p>
            <a:r>
              <a:rPr lang="en-US" dirty="0"/>
              <a:t>microcosm of the 20th century</a:t>
            </a:r>
          </a:p>
          <a:p>
            <a:r>
              <a:rPr lang="en-US" dirty="0"/>
              <a:t>Experimental station for the destruction of the world (Versuchsstation für die Weltvernichtung)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143000"/>
            <a:ext cx="3681374" cy="5029200"/>
          </a:xfrm>
          <a:prstGeom prst="rect">
            <a:avLst/>
          </a:prstGeom>
        </p:spPr>
      </p:pic>
    </p:spTree>
    <p:extLst>
      <p:ext uri="{BB962C8B-B14F-4D97-AF65-F5344CB8AC3E}">
        <p14:creationId xmlns:p14="http://schemas.microsoft.com/office/powerpoint/2010/main" val="805237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E8B00-D9CE-4BDC-B015-42DBAB34BA85}"/>
              </a:ext>
            </a:extLst>
          </p:cNvPr>
          <p:cNvSpPr>
            <a:spLocks noGrp="1"/>
          </p:cNvSpPr>
          <p:nvPr>
            <p:ph type="title"/>
          </p:nvPr>
        </p:nvSpPr>
        <p:spPr/>
        <p:txBody>
          <a:bodyPr/>
          <a:lstStyle/>
          <a:p>
            <a:r>
              <a:rPr lang="en-US" dirty="0"/>
              <a:t>Where to start?</a:t>
            </a:r>
          </a:p>
        </p:txBody>
      </p:sp>
      <p:sp>
        <p:nvSpPr>
          <p:cNvPr id="3" name="Content Placeholder 2">
            <a:extLst>
              <a:ext uri="{FF2B5EF4-FFF2-40B4-BE49-F238E27FC236}">
                <a16:creationId xmlns:a16="http://schemas.microsoft.com/office/drawing/2014/main" xmlns="" id="{F8487765-DB31-494E-A0B9-607C8D94F159}"/>
              </a:ext>
            </a:extLst>
          </p:cNvPr>
          <p:cNvSpPr>
            <a:spLocks noGrp="1"/>
          </p:cNvSpPr>
          <p:nvPr>
            <p:ph idx="1"/>
          </p:nvPr>
        </p:nvSpPr>
        <p:spPr/>
        <p:txBody>
          <a:bodyPr/>
          <a:lstStyle/>
          <a:p>
            <a:r>
              <a:rPr lang="en-US" dirty="0" err="1"/>
              <a:t>Janik</a:t>
            </a:r>
            <a:r>
              <a:rPr lang="en-US" dirty="0"/>
              <a:t> </a:t>
            </a:r>
            <a:r>
              <a:rPr lang="en-US" dirty="0" smtClean="0"/>
              <a:t>&amp; </a:t>
            </a:r>
            <a:r>
              <a:rPr lang="en-US" dirty="0" err="1" smtClean="0"/>
              <a:t>Toulmin</a:t>
            </a:r>
            <a:r>
              <a:rPr lang="en-US" dirty="0" smtClean="0"/>
              <a:t> </a:t>
            </a:r>
            <a:r>
              <a:rPr lang="en-US" dirty="0"/>
              <a:t>begin with reference to the </a:t>
            </a:r>
            <a:r>
              <a:rPr lang="en-US" b="1" dirty="0"/>
              <a:t>waltz</a:t>
            </a:r>
            <a:r>
              <a:rPr lang="en-US" dirty="0"/>
              <a:t>. </a:t>
            </a:r>
          </a:p>
          <a:p>
            <a:r>
              <a:rPr lang="en-US" dirty="0"/>
              <a:t>A popular dance form in the 19</a:t>
            </a:r>
            <a:r>
              <a:rPr lang="en-US" baseline="30000" dirty="0"/>
              <a:t>th</a:t>
            </a:r>
            <a:r>
              <a:rPr lang="en-US" dirty="0"/>
              <a:t> Century, essentially </a:t>
            </a:r>
            <a:r>
              <a:rPr lang="en-US" dirty="0" smtClean="0"/>
              <a:t>Viennese</a:t>
            </a:r>
            <a:endParaRPr lang="en-US" dirty="0"/>
          </a:p>
          <a:p>
            <a:r>
              <a:rPr lang="en-US" dirty="0"/>
              <a:t> Speech and individual movement were not free in the autocratic Habsburg dynasty, but once the band started up everyone could dance with abandon.</a:t>
            </a:r>
          </a:p>
        </p:txBody>
      </p:sp>
    </p:spTree>
    <p:extLst>
      <p:ext uri="{BB962C8B-B14F-4D97-AF65-F5344CB8AC3E}">
        <p14:creationId xmlns:p14="http://schemas.microsoft.com/office/powerpoint/2010/main" val="570444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75471-8F67-43A1-AFB4-0339CAC2F9C9}"/>
              </a:ext>
            </a:extLst>
          </p:cNvPr>
          <p:cNvSpPr>
            <a:spLocks noGrp="1"/>
          </p:cNvSpPr>
          <p:nvPr>
            <p:ph type="title"/>
          </p:nvPr>
        </p:nvSpPr>
        <p:spPr/>
        <p:txBody>
          <a:bodyPr/>
          <a:lstStyle/>
          <a:p>
            <a:r>
              <a:rPr lang="en-US" dirty="0"/>
              <a:t> </a:t>
            </a:r>
          </a:p>
        </p:txBody>
      </p:sp>
      <p:pic>
        <p:nvPicPr>
          <p:cNvPr id="4" name="Content Placeholder 7">
            <a:extLst>
              <a:ext uri="{FF2B5EF4-FFF2-40B4-BE49-F238E27FC236}">
                <a16:creationId xmlns:a16="http://schemas.microsoft.com/office/drawing/2014/main" xmlns="" id="{71CCB37C-DC2B-4D97-B1A9-51CBBB381D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066800"/>
            <a:ext cx="8176505" cy="5059363"/>
          </a:xfrm>
        </p:spPr>
      </p:pic>
    </p:spTree>
    <p:extLst>
      <p:ext uri="{BB962C8B-B14F-4D97-AF65-F5344CB8AC3E}">
        <p14:creationId xmlns:p14="http://schemas.microsoft.com/office/powerpoint/2010/main" val="1863665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Vienna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3999" y="1447800"/>
            <a:ext cx="6223985" cy="46783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704233" cy="6613178"/>
          </a:xfrm>
          <a:prstGeom prst="rect">
            <a:avLst/>
          </a:prstGeom>
        </p:spPr>
      </p:pic>
    </p:spTree>
    <p:extLst>
      <p:ext uri="{BB962C8B-B14F-4D97-AF65-F5344CB8AC3E}">
        <p14:creationId xmlns:p14="http://schemas.microsoft.com/office/powerpoint/2010/main" val="22231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a:t>Vienna 1800</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8" r="243" b="3138"/>
          <a:stretch/>
        </p:blipFill>
        <p:spPr>
          <a:xfrm>
            <a:off x="452490" y="1066800"/>
            <a:ext cx="8067700" cy="5638800"/>
          </a:xfrm>
        </p:spPr>
      </p:pic>
    </p:spTree>
    <p:extLst>
      <p:ext uri="{BB962C8B-B14F-4D97-AF65-F5344CB8AC3E}">
        <p14:creationId xmlns:p14="http://schemas.microsoft.com/office/powerpoint/2010/main" val="3593393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2171" y="152400"/>
            <a:ext cx="6639658" cy="6629400"/>
          </a:xfrm>
        </p:spPr>
      </p:pic>
      <p:sp>
        <p:nvSpPr>
          <p:cNvPr id="2" name="Title 1"/>
          <p:cNvSpPr>
            <a:spLocks noGrp="1"/>
          </p:cNvSpPr>
          <p:nvPr>
            <p:ph type="title"/>
          </p:nvPr>
        </p:nvSpPr>
        <p:spPr>
          <a:xfrm>
            <a:off x="457200" y="-152400"/>
            <a:ext cx="8229600" cy="1143000"/>
          </a:xfrm>
        </p:spPr>
        <p:txBody>
          <a:bodyPr/>
          <a:lstStyle/>
          <a:p>
            <a:r>
              <a:rPr lang="en-US" dirty="0"/>
              <a:t>Vienna 1850</a:t>
            </a:r>
          </a:p>
        </p:txBody>
      </p:sp>
    </p:spTree>
    <p:extLst>
      <p:ext uri="{BB962C8B-B14F-4D97-AF65-F5344CB8AC3E}">
        <p14:creationId xmlns:p14="http://schemas.microsoft.com/office/powerpoint/2010/main" val="1815811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a:t>Vienna 1900</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1" y="1219200"/>
            <a:ext cx="7024814" cy="5165305"/>
          </a:xfrm>
        </p:spPr>
      </p:pic>
    </p:spTree>
    <p:extLst>
      <p:ext uri="{BB962C8B-B14F-4D97-AF65-F5344CB8AC3E}">
        <p14:creationId xmlns:p14="http://schemas.microsoft.com/office/powerpoint/2010/main" val="1482745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Viennese resistance to change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5400" y="1295400"/>
            <a:ext cx="3672180" cy="4525963"/>
          </a:xfrm>
        </p:spPr>
      </p:pic>
      <p:sp>
        <p:nvSpPr>
          <p:cNvPr id="5" name="TextBox 4"/>
          <p:cNvSpPr txBox="1"/>
          <p:nvPr/>
        </p:nvSpPr>
        <p:spPr>
          <a:xfrm>
            <a:off x="540834" y="1524000"/>
            <a:ext cx="4343400" cy="5201424"/>
          </a:xfrm>
          <a:prstGeom prst="rect">
            <a:avLst/>
          </a:prstGeom>
          <a:noFill/>
        </p:spPr>
        <p:txBody>
          <a:bodyPr wrap="square" rtlCol="0">
            <a:spAutoFit/>
          </a:bodyPr>
          <a:lstStyle/>
          <a:p>
            <a:r>
              <a:rPr lang="en-US" sz="2400" dirty="0"/>
              <a:t>Vienna, the capital of the most catholic country east of Spain, was a thoroughly conservative city.</a:t>
            </a:r>
          </a:p>
          <a:p>
            <a:pPr marL="342900" indent="-342900">
              <a:buFont typeface="Arial" panose="020B0604020202020204" pitchFamily="34" charset="0"/>
              <a:buChar char="•"/>
            </a:pPr>
            <a:r>
              <a:rPr lang="en-US" sz="2400" dirty="0"/>
              <a:t> Until the end of the 19</a:t>
            </a:r>
            <a:r>
              <a:rPr lang="en-US" sz="2400" baseline="30000" dirty="0"/>
              <a:t>th</a:t>
            </a:r>
            <a:r>
              <a:rPr lang="en-US" sz="2400" dirty="0"/>
              <a:t> Century, innovations, the new, was routinely ignored</a:t>
            </a:r>
          </a:p>
          <a:p>
            <a:pPr marL="342900" indent="-342900">
              <a:buFont typeface="Arial" panose="020B0604020202020204" pitchFamily="34" charset="0"/>
              <a:buChar char="•"/>
            </a:pPr>
            <a:r>
              <a:rPr lang="en-US" sz="2400" dirty="0"/>
              <a:t>Vienna was the capital of an empire of peasants </a:t>
            </a:r>
          </a:p>
          <a:p>
            <a:pPr marL="342900" indent="-342900">
              <a:buFont typeface="Arial" panose="020B0604020202020204" pitchFamily="34" charset="0"/>
              <a:buChar char="•"/>
            </a:pPr>
            <a:r>
              <a:rPr lang="en-US" sz="2400" dirty="0"/>
              <a:t>as much as 1/3 of the land was owned by 3% of the populace </a:t>
            </a:r>
            <a:r>
              <a:rPr lang="en-US" dirty="0"/>
              <a:t>[Everdell]</a:t>
            </a:r>
            <a:endParaRPr lang="en-US" sz="2400" dirty="0"/>
          </a:p>
          <a:p>
            <a:r>
              <a:rPr lang="en-US" sz="3200" dirty="0"/>
              <a:t> </a:t>
            </a:r>
            <a:endParaRPr lang="en-US" dirty="0"/>
          </a:p>
          <a:p>
            <a:endParaRPr lang="en-US" dirty="0"/>
          </a:p>
        </p:txBody>
      </p:sp>
    </p:spTree>
    <p:extLst>
      <p:ext uri="{BB962C8B-B14F-4D97-AF65-F5344CB8AC3E}">
        <p14:creationId xmlns:p14="http://schemas.microsoft.com/office/powerpoint/2010/main" val="34939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Viennese resistance to change</a:t>
            </a:r>
          </a:p>
        </p:txBody>
      </p:sp>
      <p:sp>
        <p:nvSpPr>
          <p:cNvPr id="3" name="Content Placeholder 2"/>
          <p:cNvSpPr>
            <a:spLocks noGrp="1"/>
          </p:cNvSpPr>
          <p:nvPr>
            <p:ph idx="1"/>
          </p:nvPr>
        </p:nvSpPr>
        <p:spPr>
          <a:xfrm>
            <a:off x="609600" y="1447800"/>
            <a:ext cx="7924800" cy="4525963"/>
          </a:xfrm>
        </p:spPr>
        <p:txBody>
          <a:bodyPr>
            <a:normAutofit fontScale="25000" lnSpcReduction="20000"/>
          </a:bodyPr>
          <a:lstStyle/>
          <a:p>
            <a:r>
              <a:rPr lang="en-US" sz="9600" dirty="0"/>
              <a:t>Railroads had been banned until quite late, for fear that they would bring “masons” and the </a:t>
            </a:r>
            <a:r>
              <a:rPr lang="en-US" sz="9600" dirty="0" smtClean="0"/>
              <a:t>Revolution </a:t>
            </a:r>
            <a:r>
              <a:rPr lang="en-US" sz="9600" dirty="0"/>
              <a:t>to the city</a:t>
            </a:r>
          </a:p>
          <a:p>
            <a:r>
              <a:rPr lang="en-US" sz="9600" dirty="0"/>
              <a:t>Baron Uchatius invented the motion picture projector in 1858. he used it to teach ballistics and then sold it to a stage magician.</a:t>
            </a:r>
          </a:p>
          <a:p>
            <a:r>
              <a:rPr lang="en-US" sz="9600" dirty="0"/>
              <a:t>Siegfried Marcus drove Vienna’s first automobile down the street in 1875, he got no orders, and was forgotten</a:t>
            </a:r>
          </a:p>
          <a:p>
            <a:r>
              <a:rPr lang="en-US" sz="9600" dirty="0"/>
              <a:t>In 1880 a gasoline-powered flight by Wilhelm Kress crashed and was forgotten</a:t>
            </a:r>
          </a:p>
          <a:p>
            <a:r>
              <a:rPr lang="en-US" sz="9600" dirty="0"/>
              <a:t>Emperor Franz Josef remained skeptical of telephones, telegraphs, typewriters, electric lights and elevators until the 1890’s (His daughter-in-law, Princess Stephanie, had to pay to have bathrooms constructed in his palace. )</a:t>
            </a:r>
          </a:p>
          <a:p>
            <a:pPr marL="0" indent="0">
              <a:buNone/>
            </a:pPr>
            <a:endParaRPr lang="en-US" dirty="0"/>
          </a:p>
        </p:txBody>
      </p:sp>
    </p:spTree>
    <p:extLst>
      <p:ext uri="{BB962C8B-B14F-4D97-AF65-F5344CB8AC3E}">
        <p14:creationId xmlns:p14="http://schemas.microsoft.com/office/powerpoint/2010/main" val="3952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 the Good Old Days drew to a close…</a:t>
            </a:r>
          </a:p>
        </p:txBody>
      </p:sp>
      <p:sp>
        <p:nvSpPr>
          <p:cNvPr id="3" name="Content Placeholder 2"/>
          <p:cNvSpPr>
            <a:spLocks noGrp="1"/>
          </p:cNvSpPr>
          <p:nvPr>
            <p:ph idx="1"/>
          </p:nvPr>
        </p:nvSpPr>
        <p:spPr/>
        <p:txBody>
          <a:bodyPr>
            <a:normAutofit fontScale="85000" lnSpcReduction="20000"/>
          </a:bodyPr>
          <a:lstStyle/>
          <a:p>
            <a:r>
              <a:rPr lang="en-US" dirty="0"/>
              <a:t>Vienna was above all a city of the bourgeoisie. … Vienna had been a commercial center from time immemorial and had been the center of large-scale public administration since the reign of Maria Theresa, the Viennese bourgeoisie acquired its individual character during the third quarter of the nineteenth century. </a:t>
            </a:r>
          </a:p>
          <a:p>
            <a:r>
              <a:rPr lang="en-US" dirty="0"/>
              <a:t>“This was the period of industrial expansion, when vast fortunes were made and lost by the investor, the industrial organizer, or the man with an innovative manufacturing technique ...the material fortunes on which the next generation depended for leisure in which to cultivate the arts.” (Janik &amp; Toulmin)</a:t>
            </a:r>
          </a:p>
        </p:txBody>
      </p:sp>
    </p:spTree>
    <p:extLst>
      <p:ext uri="{BB962C8B-B14F-4D97-AF65-F5344CB8AC3E}">
        <p14:creationId xmlns:p14="http://schemas.microsoft.com/office/powerpoint/2010/main" val="196219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de-DE" dirty="0"/>
              <a:t>The </a:t>
            </a:r>
            <a:r>
              <a:rPr lang="en-US" dirty="0" smtClean="0"/>
              <a:t>other side</a:t>
            </a:r>
            <a:r>
              <a:rPr lang="de-DE" dirty="0" smtClean="0"/>
              <a:t>…</a:t>
            </a:r>
            <a:endParaRPr lang="en-US" dirty="0"/>
          </a:p>
        </p:txBody>
      </p:sp>
      <p:sp>
        <p:nvSpPr>
          <p:cNvPr id="3" name="Content Placeholder 2"/>
          <p:cNvSpPr>
            <a:spLocks noGrp="1"/>
          </p:cNvSpPr>
          <p:nvPr>
            <p:ph idx="1"/>
          </p:nvPr>
        </p:nvSpPr>
        <p:spPr>
          <a:xfrm>
            <a:off x="609600" y="838200"/>
            <a:ext cx="4572000" cy="5257800"/>
          </a:xfrm>
        </p:spPr>
        <p:txBody>
          <a:bodyPr>
            <a:noAutofit/>
          </a:bodyPr>
          <a:lstStyle/>
          <a:p>
            <a:pPr marL="0" indent="0">
              <a:buNone/>
            </a:pPr>
            <a:endParaRPr lang="en-US" sz="2000" dirty="0"/>
          </a:p>
          <a:p>
            <a:r>
              <a:rPr lang="en-US" sz="2200" dirty="0" smtClean="0"/>
              <a:t>Throughout the nineteenth century Vienna had a grave housing shortage. </a:t>
            </a:r>
          </a:p>
          <a:p>
            <a:r>
              <a:rPr lang="en-US" sz="2200" dirty="0" smtClean="0"/>
              <a:t>Viennese working-class housing has always been inadequate, both in quality and in quantity. </a:t>
            </a:r>
          </a:p>
          <a:p>
            <a:r>
              <a:rPr lang="en-US" sz="2200" dirty="0" smtClean="0"/>
              <a:t>Apartments were dreary and impossible to heat adequately, </a:t>
            </a:r>
          </a:p>
          <a:p>
            <a:r>
              <a:rPr lang="en-US" sz="2200" dirty="0" smtClean="0"/>
              <a:t>A need to escape these dingy and cold living quarters, hence the warmth and cheer of the ubiquitous cafés. </a:t>
            </a:r>
          </a:p>
          <a:p>
            <a:r>
              <a:rPr lang="en-US" sz="2200" dirty="0" smtClean="0"/>
              <a:t>The charm of the cafés was the other face of the hard realities of life as most Viennese knew it; </a:t>
            </a:r>
          </a:p>
          <a:p>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9400" y="1371600"/>
            <a:ext cx="3608405" cy="4910595"/>
          </a:xfrm>
          <a:prstGeom prst="rect">
            <a:avLst/>
          </a:prstGeom>
        </p:spPr>
      </p:pic>
    </p:spTree>
    <p:extLst>
      <p:ext uri="{BB962C8B-B14F-4D97-AF65-F5344CB8AC3E}">
        <p14:creationId xmlns:p14="http://schemas.microsoft.com/office/powerpoint/2010/main" val="3135071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Liberal culture</a:t>
            </a:r>
          </a:p>
        </p:txBody>
      </p:sp>
      <p:sp>
        <p:nvSpPr>
          <p:cNvPr id="3" name="Content Placeholder 2"/>
          <p:cNvSpPr>
            <a:spLocks noGrp="1"/>
          </p:cNvSpPr>
          <p:nvPr>
            <p:ph idx="1"/>
          </p:nvPr>
        </p:nvSpPr>
        <p:spPr/>
        <p:txBody>
          <a:bodyPr>
            <a:normAutofit fontScale="92500"/>
          </a:bodyPr>
          <a:lstStyle/>
          <a:p>
            <a:r>
              <a:rPr lang="en-US" dirty="0" err="1"/>
              <a:t>Schorske’s</a:t>
            </a:r>
            <a:r>
              <a:rPr lang="en-US" dirty="0"/>
              <a:t> definition:</a:t>
            </a:r>
          </a:p>
          <a:p>
            <a:r>
              <a:rPr lang="en-US" dirty="0"/>
              <a:t>“Traditional liberal culture had centered upon rational man. Whose scientific dominion of nature and whose moral control of himself were expected to create the good society.” (p.4)</a:t>
            </a:r>
          </a:p>
          <a:p>
            <a:r>
              <a:rPr lang="en-US" dirty="0"/>
              <a:t>This is the backdrop against which 20</a:t>
            </a:r>
            <a:r>
              <a:rPr lang="en-US" baseline="30000" dirty="0"/>
              <a:t>th</a:t>
            </a:r>
            <a:r>
              <a:rPr lang="en-US" dirty="0"/>
              <a:t> century scholars saw the last years of the Habsburg monarchy and the society over which it ruled.</a:t>
            </a:r>
          </a:p>
        </p:txBody>
      </p:sp>
    </p:spTree>
    <p:extLst>
      <p:ext uri="{BB962C8B-B14F-4D97-AF65-F5344CB8AC3E}">
        <p14:creationId xmlns:p14="http://schemas.microsoft.com/office/powerpoint/2010/main" val="41221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Waltzes</a:t>
            </a:r>
          </a:p>
        </p:txBody>
      </p:sp>
      <p:sp>
        <p:nvSpPr>
          <p:cNvPr id="3" name="Content Placeholder 2"/>
          <p:cNvSpPr>
            <a:spLocks noGrp="1"/>
          </p:cNvSpPr>
          <p:nvPr>
            <p:ph sz="half" idx="1"/>
          </p:nvPr>
        </p:nvSpPr>
        <p:spPr>
          <a:xfrm>
            <a:off x="457200" y="1600200"/>
            <a:ext cx="3810000" cy="4525963"/>
          </a:xfrm>
        </p:spPr>
        <p:txBody>
          <a:bodyPr>
            <a:normAutofit fontScale="77500" lnSpcReduction="20000"/>
          </a:bodyPr>
          <a:lstStyle/>
          <a:p>
            <a:r>
              <a:rPr lang="en-US" dirty="0"/>
              <a:t>Johann Strauss. Waltzes</a:t>
            </a:r>
          </a:p>
          <a:p>
            <a:pPr lvl="1"/>
            <a:r>
              <a:rPr lang="en-US" sz="2200" dirty="0">
                <a:hlinkClick r:id="rId2"/>
              </a:rPr>
              <a:t>https://www.youtube.com/watch?v=MZi5AIjw7wo</a:t>
            </a:r>
            <a:r>
              <a:rPr lang="en-US" sz="2200" dirty="0"/>
              <a:t> </a:t>
            </a:r>
          </a:p>
          <a:p>
            <a:pPr lvl="1"/>
            <a:r>
              <a:rPr lang="en-US" sz="2200" dirty="0"/>
              <a:t>Voices of Spring 1882 </a:t>
            </a:r>
            <a:r>
              <a:rPr lang="de-DE" sz="2200" dirty="0"/>
              <a:t>(Frühlingsstimmen)</a:t>
            </a:r>
            <a:endParaRPr lang="en-US" sz="2200" dirty="0"/>
          </a:p>
          <a:p>
            <a:pPr lvl="1"/>
            <a:r>
              <a:rPr lang="en-US" sz="2200" dirty="0"/>
              <a:t>“…modern exorcism…capturing our senses in a sweet trance” (a visitor from Germany, 1870’s)</a:t>
            </a:r>
            <a:endParaRPr lang="en-US" dirty="0"/>
          </a:p>
          <a:p>
            <a:r>
              <a:rPr lang="en-US" dirty="0"/>
              <a:t>Ravel, “La </a:t>
            </a:r>
            <a:r>
              <a:rPr lang="en-US" dirty="0" err="1"/>
              <a:t>valse</a:t>
            </a:r>
            <a:r>
              <a:rPr lang="en-US" dirty="0"/>
              <a:t>” 1919. His take on the end of an era. </a:t>
            </a:r>
            <a:r>
              <a:rPr lang="en-US" sz="2400" dirty="0">
                <a:hlinkClick r:id="rId3"/>
              </a:rPr>
              <a:t>https://www.youtube.com/watch?v=Fg2i2NB-i3o</a:t>
            </a:r>
            <a:r>
              <a:rPr lang="en-US" sz="2400" dirty="0"/>
              <a:t> </a:t>
            </a:r>
            <a:endParaRPr lang="en-US" dirty="0"/>
          </a:p>
          <a:p>
            <a:pPr lvl="1"/>
            <a:r>
              <a:rPr lang="en-US" dirty="0"/>
              <a:t>Janik and Toulmin in </a:t>
            </a:r>
            <a:r>
              <a:rPr lang="en-US" i="1" dirty="0"/>
              <a:t>Wittgenstein's Vienna </a:t>
            </a:r>
            <a:r>
              <a:rPr lang="en-US" dirty="0"/>
              <a:t>see Ravel’s piece as a musical parable of the modern cultural crisis</a:t>
            </a:r>
          </a:p>
        </p:txBody>
      </p:sp>
      <p:pic>
        <p:nvPicPr>
          <p:cNvPr id="5" name="Content Placeholder 4">
            <a:extLst>
              <a:ext uri="{FF2B5EF4-FFF2-40B4-BE49-F238E27FC236}">
                <a16:creationId xmlns:a16="http://schemas.microsoft.com/office/drawing/2014/main" xmlns="" id="{D9DE5A6B-60E4-4FF0-AF45-26915242BFE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72874" y="1600200"/>
            <a:ext cx="4290126" cy="2895600"/>
          </a:xfrm>
          <a:prstGeom prst="rect">
            <a:avLst/>
          </a:prstGeom>
        </p:spPr>
      </p:pic>
    </p:spTree>
    <p:extLst>
      <p:ext uri="{BB962C8B-B14F-4D97-AF65-F5344CB8AC3E}">
        <p14:creationId xmlns:p14="http://schemas.microsoft.com/office/powerpoint/2010/main" val="158130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charm of café</a:t>
            </a:r>
            <a:r>
              <a:rPr lang="de-DE" dirty="0"/>
              <a:t>s</a:t>
            </a:r>
            <a:endParaRPr lang="en-US" dirty="0"/>
          </a:p>
        </p:txBody>
      </p:sp>
      <p:sp>
        <p:nvSpPr>
          <p:cNvPr id="3" name="Content Placeholder 2"/>
          <p:cNvSpPr>
            <a:spLocks noGrp="1"/>
          </p:cNvSpPr>
          <p:nvPr>
            <p:ph idx="1"/>
          </p:nvPr>
        </p:nvSpPr>
        <p:spPr/>
        <p:txBody>
          <a:bodyPr>
            <a:normAutofit/>
          </a:bodyPr>
          <a:lstStyle/>
          <a:p>
            <a:r>
              <a:rPr lang="en-US" dirty="0"/>
              <a:t>The delightful cafés lining the streets of Vienna, where one can sit the whole day with a single cup of coffee or glass of wine, reading newspapers and magazines from all over the world, formed an essential part of the Viennese way of life; … the embodiment of a relaxed, carefree existence. But… there was another side to this institution.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381000"/>
            <a:ext cx="9144000" cy="6118502"/>
          </a:xfrm>
          <a:prstGeom prst="rect">
            <a:avLst/>
          </a:prstGeom>
        </p:spPr>
      </p:pic>
    </p:spTree>
    <p:extLst>
      <p:ext uri="{BB962C8B-B14F-4D97-AF65-F5344CB8AC3E}">
        <p14:creationId xmlns:p14="http://schemas.microsoft.com/office/powerpoint/2010/main" val="567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middle class</a:t>
            </a:r>
          </a:p>
        </p:txBody>
      </p:sp>
      <p:sp>
        <p:nvSpPr>
          <p:cNvPr id="3" name="Content Placeholder 2"/>
          <p:cNvSpPr>
            <a:spLocks noGrp="1"/>
          </p:cNvSpPr>
          <p:nvPr>
            <p:ph idx="1"/>
          </p:nvPr>
        </p:nvSpPr>
        <p:spPr/>
        <p:txBody>
          <a:bodyPr/>
          <a:lstStyle/>
          <a:p>
            <a:r>
              <a:rPr lang="en-US" dirty="0"/>
              <a:t>One of our concerns is for the aesthetic culture of the educated bourgeoisie in the last half of the 19</a:t>
            </a:r>
            <a:r>
              <a:rPr lang="en-US" baseline="30000" dirty="0"/>
              <a:t>th</a:t>
            </a:r>
            <a:r>
              <a:rPr lang="en-US" dirty="0"/>
              <a:t> century, and the first decade of the 20</a:t>
            </a:r>
            <a:r>
              <a:rPr lang="en-US" baseline="30000" dirty="0"/>
              <a:t>th</a:t>
            </a:r>
            <a:r>
              <a:rPr lang="en-US" dirty="0"/>
              <a:t>.</a:t>
            </a:r>
          </a:p>
          <a:p>
            <a:r>
              <a:rPr lang="en-US" dirty="0"/>
              <a:t>These exponents of the modern liberal culture confronted in Vienna at the end of the century the older aristocratic culture of sensuous feeling and grace. (an “unstable compound”) </a:t>
            </a:r>
          </a:p>
        </p:txBody>
      </p:sp>
    </p:spTree>
    <p:extLst>
      <p:ext uri="{BB962C8B-B14F-4D97-AF65-F5344CB8AC3E}">
        <p14:creationId xmlns:p14="http://schemas.microsoft.com/office/powerpoint/2010/main" val="4082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Historical/political </a:t>
            </a:r>
            <a:r>
              <a:rPr lang="en-US" dirty="0"/>
              <a:t>Background</a:t>
            </a:r>
          </a:p>
        </p:txBody>
      </p:sp>
      <p:sp>
        <p:nvSpPr>
          <p:cNvPr id="3" name="Content Placeholder 2"/>
          <p:cNvSpPr>
            <a:spLocks noGrp="1"/>
          </p:cNvSpPr>
          <p:nvPr>
            <p:ph idx="1"/>
          </p:nvPr>
        </p:nvSpPr>
        <p:spPr/>
        <p:txBody>
          <a:bodyPr>
            <a:normAutofit fontScale="62500" lnSpcReduction="20000"/>
          </a:bodyPr>
          <a:lstStyle/>
          <a:p>
            <a:r>
              <a:rPr lang="en-US" dirty="0"/>
              <a:t>1848: across Europe, the liberals and radicals lost out in the struggle against aristocracy and  baroque absolutism.</a:t>
            </a:r>
          </a:p>
          <a:p>
            <a:r>
              <a:rPr lang="en-US" dirty="0"/>
              <a:t>The Habsburgs established their own version of Constitutional monarchy: </a:t>
            </a:r>
          </a:p>
          <a:p>
            <a:pPr lvl="1"/>
            <a:r>
              <a:rPr lang="en-US" dirty="0"/>
              <a:t>actually a bureaucratic monarchy. </a:t>
            </a:r>
          </a:p>
          <a:p>
            <a:pPr lvl="1"/>
            <a:r>
              <a:rPr lang="en-US" dirty="0"/>
              <a:t>The parliament could be shut down but never the imperial bureaucracy.</a:t>
            </a:r>
          </a:p>
          <a:p>
            <a:r>
              <a:rPr lang="en-US" dirty="0"/>
              <a:t>Military defeats let the liberals govern for a few years 1860’s – 1880’s; but their political power was short-lived.</a:t>
            </a:r>
          </a:p>
          <a:p>
            <a:r>
              <a:rPr lang="en-US" dirty="0"/>
              <a:t>Short-lived, because the base was so narrow: primarily “German” Austrians and “German” Jews, many of whom were assimilated.</a:t>
            </a:r>
          </a:p>
          <a:p>
            <a:r>
              <a:rPr lang="en-US" dirty="0"/>
              <a:t>Toward the end of the century new groups began to demand inclusion and put that inclusion above all else, including the liberal values</a:t>
            </a:r>
          </a:p>
          <a:p>
            <a:r>
              <a:rPr lang="en-US" dirty="0"/>
              <a:t>Anti-Semitic Christian Socials and Pan-Germans, Slavic nationalists, socialists</a:t>
            </a:r>
          </a:p>
          <a:p>
            <a:r>
              <a:rPr lang="en-US" dirty="0"/>
              <a:t>Christian Socials began to win Vienna mayoral elections and only the Emperor prevented that party from taking office. Eventually (1897) they took over</a:t>
            </a:r>
          </a:p>
          <a:p>
            <a:endParaRPr lang="en-US" dirty="0"/>
          </a:p>
          <a:p>
            <a:endParaRPr lang="en-US" dirty="0"/>
          </a:p>
        </p:txBody>
      </p:sp>
    </p:spTree>
    <p:extLst>
      <p:ext uri="{BB962C8B-B14F-4D97-AF65-F5344CB8AC3E}">
        <p14:creationId xmlns:p14="http://schemas.microsoft.com/office/powerpoint/2010/main" val="197654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class and aristocratic values</a:t>
            </a:r>
          </a:p>
        </p:txBody>
      </p:sp>
      <p:sp>
        <p:nvSpPr>
          <p:cNvPr id="3" name="Content Placeholder 2"/>
          <p:cNvSpPr>
            <a:spLocks noGrp="1"/>
          </p:cNvSpPr>
          <p:nvPr>
            <p:ph idx="1"/>
          </p:nvPr>
        </p:nvSpPr>
        <p:spPr/>
        <p:txBody>
          <a:bodyPr>
            <a:normAutofit fontScale="85000" lnSpcReduction="20000"/>
          </a:bodyPr>
          <a:lstStyle/>
          <a:p>
            <a:r>
              <a:rPr lang="en-US" dirty="0"/>
              <a:t>Architecture (Ringstrasse and more)</a:t>
            </a:r>
          </a:p>
          <a:p>
            <a:r>
              <a:rPr lang="en-US" dirty="0"/>
              <a:t>Patronage of performing arts</a:t>
            </a:r>
          </a:p>
          <a:p>
            <a:r>
              <a:rPr lang="en-US" dirty="0"/>
              <a:t>As Schorske points out, by the 1890’s the heroes of the middle class were “no longer political leaders, but actors, artists and critics” (p. 8)</a:t>
            </a:r>
          </a:p>
          <a:p>
            <a:r>
              <a:rPr lang="en-US" dirty="0"/>
              <a:t>“The  educated bourgeoisie had appropriated the aesthetic sensuous sensibility, but in a secularized, distorted, and in a highly individuated form.” (p.10)</a:t>
            </a:r>
          </a:p>
          <a:p>
            <a:r>
              <a:rPr lang="en-US" dirty="0"/>
              <a:t>To the Viennese bourgeoisie nothing was more important than the arts, especially literature, theater and music. In large part because of being effectively locked out of the exercise of political power.</a:t>
            </a:r>
          </a:p>
        </p:txBody>
      </p:sp>
    </p:spTree>
    <p:extLst>
      <p:ext uri="{BB962C8B-B14F-4D97-AF65-F5344CB8AC3E}">
        <p14:creationId xmlns:p14="http://schemas.microsoft.com/office/powerpoint/2010/main" val="7111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3BFFB-1DC4-4768-8192-A58F6B497FC9}"/>
              </a:ext>
            </a:extLst>
          </p:cNvPr>
          <p:cNvSpPr>
            <a:spLocks noGrp="1"/>
          </p:cNvSpPr>
          <p:nvPr>
            <p:ph type="title"/>
          </p:nvPr>
        </p:nvSpPr>
        <p:spPr/>
        <p:txBody>
          <a:bodyPr/>
          <a:lstStyle/>
          <a:p>
            <a:r>
              <a:rPr lang="en-US" dirty="0"/>
              <a:t>Waltz</a:t>
            </a:r>
          </a:p>
        </p:txBody>
      </p:sp>
      <p:sp>
        <p:nvSpPr>
          <p:cNvPr id="9" name="Content Placeholder 8">
            <a:extLst>
              <a:ext uri="{FF2B5EF4-FFF2-40B4-BE49-F238E27FC236}">
                <a16:creationId xmlns:a16="http://schemas.microsoft.com/office/drawing/2014/main" xmlns="" id="{CBA178AD-B37B-47D4-9355-A98AA3123E98}"/>
              </a:ext>
            </a:extLst>
          </p:cNvPr>
          <p:cNvSpPr>
            <a:spLocks noGrp="1"/>
          </p:cNvSpPr>
          <p:nvPr>
            <p:ph idx="1"/>
          </p:nvPr>
        </p:nvSpPr>
        <p:spPr/>
        <p:txBody>
          <a:bodyPr/>
          <a:lstStyle/>
          <a:p>
            <a:r>
              <a:rPr lang="en-US" dirty="0"/>
              <a:t>What sounds to modern ears as orderly and structured must have sounded quite different in the 19</a:t>
            </a:r>
            <a:r>
              <a:rPr lang="en-US" baseline="30000" dirty="0"/>
              <a:t>th</a:t>
            </a:r>
            <a:r>
              <a:rPr lang="en-US" dirty="0"/>
              <a:t> Century.</a:t>
            </a:r>
          </a:p>
          <a:p>
            <a:r>
              <a:rPr lang="en-US" dirty="0"/>
              <a:t>The rapid turns and flourishes expressed sexual tension and release in a way no other </a:t>
            </a:r>
            <a:r>
              <a:rPr lang="en-US" dirty="0" smtClean="0"/>
              <a:t>popular form </a:t>
            </a:r>
            <a:r>
              <a:rPr lang="en-US" dirty="0"/>
              <a:t>allowed.</a:t>
            </a:r>
          </a:p>
          <a:p>
            <a:r>
              <a:rPr lang="en-US" dirty="0"/>
              <a:t>Balls were big events, and held for all social classes.</a:t>
            </a:r>
          </a:p>
        </p:txBody>
      </p:sp>
    </p:spTree>
    <p:extLst>
      <p:ext uri="{BB962C8B-B14F-4D97-AF65-F5344CB8AC3E}">
        <p14:creationId xmlns:p14="http://schemas.microsoft.com/office/powerpoint/2010/main" val="8057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A5ACC-2BDC-48A5-B16C-485063BBEB24}"/>
              </a:ext>
            </a:extLst>
          </p:cNvPr>
          <p:cNvSpPr>
            <a:spLocks noGrp="1"/>
          </p:cNvSpPr>
          <p:nvPr>
            <p:ph type="title"/>
          </p:nvPr>
        </p:nvSpPr>
        <p:spPr/>
        <p:txBody>
          <a:bodyPr/>
          <a:lstStyle/>
          <a:p>
            <a:r>
              <a:rPr lang="en-US" dirty="0"/>
              <a:t>The threats to order and stability</a:t>
            </a:r>
          </a:p>
        </p:txBody>
      </p:sp>
      <p:sp>
        <p:nvSpPr>
          <p:cNvPr id="3" name="Content Placeholder 2">
            <a:extLst>
              <a:ext uri="{FF2B5EF4-FFF2-40B4-BE49-F238E27FC236}">
                <a16:creationId xmlns:a16="http://schemas.microsoft.com/office/drawing/2014/main" xmlns="" id="{C0CFAA43-38D3-4BC3-99C1-B0E5CA107156}"/>
              </a:ext>
            </a:extLst>
          </p:cNvPr>
          <p:cNvSpPr>
            <a:spLocks noGrp="1"/>
          </p:cNvSpPr>
          <p:nvPr>
            <p:ph idx="1"/>
          </p:nvPr>
        </p:nvSpPr>
        <p:spPr>
          <a:xfrm>
            <a:off x="838200" y="1600200"/>
            <a:ext cx="7848600" cy="4525963"/>
          </a:xfrm>
        </p:spPr>
        <p:txBody>
          <a:bodyPr/>
          <a:lstStyle/>
          <a:p>
            <a:r>
              <a:rPr lang="en-US" dirty="0"/>
              <a:t>On the surface it was possible  then, especially if you were well off, to think of the world of Vienna in, say, 1890 as orderly and stable.</a:t>
            </a:r>
          </a:p>
          <a:p>
            <a:r>
              <a:rPr lang="en-US" dirty="0"/>
              <a:t>This was an illusion</a:t>
            </a:r>
          </a:p>
          <a:p>
            <a:r>
              <a:rPr lang="en-US" dirty="0"/>
              <a:t>In retrospect it could seem a dream</a:t>
            </a:r>
          </a:p>
          <a:p>
            <a:r>
              <a:rPr lang="en-US" dirty="0"/>
              <a:t>It is the forces that destroyed this illusion that is the true subject of this course.</a:t>
            </a:r>
          </a:p>
        </p:txBody>
      </p:sp>
    </p:spTree>
    <p:extLst>
      <p:ext uri="{BB962C8B-B14F-4D97-AF65-F5344CB8AC3E}">
        <p14:creationId xmlns:p14="http://schemas.microsoft.com/office/powerpoint/2010/main" val="64499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Modernism</a:t>
            </a:r>
          </a:p>
        </p:txBody>
      </p:sp>
      <p:sp>
        <p:nvSpPr>
          <p:cNvPr id="3" name="Content Placeholder 2"/>
          <p:cNvSpPr>
            <a:spLocks noGrp="1"/>
          </p:cNvSpPr>
          <p:nvPr>
            <p:ph idx="1"/>
          </p:nvPr>
        </p:nvSpPr>
        <p:spPr/>
        <p:txBody>
          <a:bodyPr>
            <a:normAutofit fontScale="92500"/>
          </a:bodyPr>
          <a:lstStyle/>
          <a:p>
            <a:r>
              <a:rPr lang="en-US" i="1" dirty="0"/>
              <a:t>Modernism </a:t>
            </a:r>
            <a:r>
              <a:rPr lang="en-US" dirty="0"/>
              <a:t>in culture studies does not carry the (common-sense) notion of “what is new to us.”</a:t>
            </a:r>
          </a:p>
          <a:p>
            <a:r>
              <a:rPr lang="en-US" dirty="0"/>
              <a:t>By modernism we refer specifically to a period in the Western tradition around 1900. </a:t>
            </a:r>
          </a:p>
          <a:p>
            <a:r>
              <a:rPr lang="en-US" dirty="0"/>
              <a:t>Writers, artists, composers, scientists, physicians, and scholars during this time saw themselves as innovators and pioneers of new forms. </a:t>
            </a:r>
          </a:p>
          <a:p>
            <a:r>
              <a:rPr lang="en-US" dirty="0"/>
              <a:t>Roughly, our period covers the latter part of the 19</a:t>
            </a:r>
            <a:r>
              <a:rPr lang="en-US" baseline="30000" dirty="0"/>
              <a:t>th</a:t>
            </a:r>
            <a:r>
              <a:rPr lang="en-US" dirty="0"/>
              <a:t> Century, and ends with the First World War</a:t>
            </a:r>
          </a:p>
        </p:txBody>
      </p:sp>
    </p:spTree>
    <p:extLst>
      <p:ext uri="{BB962C8B-B14F-4D97-AF65-F5344CB8AC3E}">
        <p14:creationId xmlns:p14="http://schemas.microsoft.com/office/powerpoint/2010/main" val="10263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-ism Carrousel</a:t>
            </a:r>
          </a:p>
        </p:txBody>
      </p:sp>
      <p:sp>
        <p:nvSpPr>
          <p:cNvPr id="3" name="Content Placeholder 2"/>
          <p:cNvSpPr>
            <a:spLocks noGrp="1"/>
          </p:cNvSpPr>
          <p:nvPr>
            <p:ph idx="1"/>
          </p:nvPr>
        </p:nvSpPr>
        <p:spPr/>
        <p:txBody>
          <a:bodyPr>
            <a:normAutofit lnSpcReduction="10000"/>
          </a:bodyPr>
          <a:lstStyle/>
          <a:p>
            <a:r>
              <a:rPr lang="en-US" dirty="0"/>
              <a:t>Friedrich Nietzsche: “I am dynamite…the history of the humanity breaks in two parts: there is a time before me and a time after me.”</a:t>
            </a:r>
          </a:p>
          <a:p>
            <a:pPr lvl="1"/>
            <a:r>
              <a:rPr lang="en-US" dirty="0"/>
              <a:t>Nietzsche’s ironic trope provides the strongest statement of what it means to be a modernist.</a:t>
            </a:r>
          </a:p>
          <a:p>
            <a:r>
              <a:rPr lang="en-US" dirty="0"/>
              <a:t>Modernism incorporated a carousel of –isms: Naturalism, Symbolism, Impressionism, Expressionism, Futurism, etc.</a:t>
            </a:r>
          </a:p>
        </p:txBody>
      </p:sp>
    </p:spTree>
    <p:extLst>
      <p:ext uri="{BB962C8B-B14F-4D97-AF65-F5344CB8AC3E}">
        <p14:creationId xmlns:p14="http://schemas.microsoft.com/office/powerpoint/2010/main" val="291271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Pre-conditions for Modernism</a:t>
            </a:r>
          </a:p>
        </p:txBody>
      </p:sp>
      <p:sp>
        <p:nvSpPr>
          <p:cNvPr id="3" name="Content Placeholder 2"/>
          <p:cNvSpPr>
            <a:spLocks noGrp="1"/>
          </p:cNvSpPr>
          <p:nvPr>
            <p:ph idx="1"/>
          </p:nvPr>
        </p:nvSpPr>
        <p:spPr>
          <a:xfrm>
            <a:off x="762000" y="1600200"/>
            <a:ext cx="7696200" cy="4525963"/>
          </a:xfrm>
        </p:spPr>
        <p:txBody>
          <a:bodyPr>
            <a:normAutofit fontScale="92500" lnSpcReduction="10000"/>
          </a:bodyPr>
          <a:lstStyle/>
          <a:p>
            <a:pPr marL="0" indent="0">
              <a:buNone/>
            </a:pPr>
            <a:r>
              <a:rPr lang="en-US" dirty="0"/>
              <a:t>Despite the traditional forces of social control, Vienna, by the end of the century, exhibited all the preconditions for Modernism to flourish</a:t>
            </a:r>
          </a:p>
          <a:p>
            <a:pPr lvl="1"/>
            <a:r>
              <a:rPr lang="en-US" dirty="0"/>
              <a:t>Big, getting bigger. Immigrants quadrupled the city’s population between 1857 and 1910</a:t>
            </a:r>
          </a:p>
          <a:p>
            <a:pPr lvl="1"/>
            <a:r>
              <a:rPr lang="en-US" dirty="0"/>
              <a:t>Rich</a:t>
            </a:r>
          </a:p>
          <a:p>
            <a:pPr lvl="1"/>
            <a:r>
              <a:rPr lang="en-US" dirty="0"/>
              <a:t>Polyglot</a:t>
            </a:r>
          </a:p>
          <a:p>
            <a:pPr lvl="1"/>
            <a:r>
              <a:rPr lang="en-US" dirty="0"/>
              <a:t>Jammed with original minds: Young men and women whose parents had come from the provinces to make their fortunes</a:t>
            </a:r>
          </a:p>
        </p:txBody>
      </p:sp>
    </p:spTree>
    <p:extLst>
      <p:ext uri="{BB962C8B-B14F-4D97-AF65-F5344CB8AC3E}">
        <p14:creationId xmlns:p14="http://schemas.microsoft.com/office/powerpoint/2010/main" val="1512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4105</TotalTime>
  <Words>1926</Words>
  <Application>Microsoft Office PowerPoint</Application>
  <PresentationFormat>On-screen Show (4:3)</PresentationFormat>
  <Paragraphs>210</Paragraphs>
  <Slides>43</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CI 101Q</vt:lpstr>
      <vt:lpstr>Why Vienna 1900?</vt:lpstr>
      <vt:lpstr>Where to start?</vt:lpstr>
      <vt:lpstr>Waltzes</vt:lpstr>
      <vt:lpstr>Waltz</vt:lpstr>
      <vt:lpstr>The threats to order and stability</vt:lpstr>
      <vt:lpstr>Modernism</vt:lpstr>
      <vt:lpstr>-ism Carrousel</vt:lpstr>
      <vt:lpstr>Pre-conditions for Modernism</vt:lpstr>
      <vt:lpstr>Freud</vt:lpstr>
      <vt:lpstr>Klimt</vt:lpstr>
      <vt:lpstr>Klimt</vt:lpstr>
      <vt:lpstr>Oskar Kokoschka</vt:lpstr>
      <vt:lpstr>Kokoschka</vt:lpstr>
      <vt:lpstr>Egon Schiele</vt:lpstr>
      <vt:lpstr>Schiele</vt:lpstr>
      <vt:lpstr>Mahler</vt:lpstr>
      <vt:lpstr>Richard Strauss</vt:lpstr>
      <vt:lpstr>Schönberg</vt:lpstr>
      <vt:lpstr>Fritz Kreisler</vt:lpstr>
      <vt:lpstr>Arthur Schnitzler</vt:lpstr>
      <vt:lpstr>Hugo von Hofmannsthal</vt:lpstr>
      <vt:lpstr>Ludwig Wittgenstein</vt:lpstr>
      <vt:lpstr>Theodor Herzl</vt:lpstr>
      <vt:lpstr>Ernst Mach</vt:lpstr>
      <vt:lpstr>Ludwig Boltzmann</vt:lpstr>
      <vt:lpstr>The charm of cafés</vt:lpstr>
      <vt:lpstr>Themes of this course</vt:lpstr>
      <vt:lpstr>The last years of Habsburg Vienna </vt:lpstr>
      <vt:lpstr> </vt:lpstr>
      <vt:lpstr>Where is Vienna </vt:lpstr>
      <vt:lpstr>Vienna 1800</vt:lpstr>
      <vt:lpstr>Vienna 1850</vt:lpstr>
      <vt:lpstr>Vienna 1900</vt:lpstr>
      <vt:lpstr>Viennese resistance to change</vt:lpstr>
      <vt:lpstr>Viennese resistance to change</vt:lpstr>
      <vt:lpstr>As the Good Old Days drew to a close…</vt:lpstr>
      <vt:lpstr>The other side…</vt:lpstr>
      <vt:lpstr>Liberal culture</vt:lpstr>
      <vt:lpstr>The charm of cafés</vt:lpstr>
      <vt:lpstr>upper middle class</vt:lpstr>
      <vt:lpstr>Historical/political Background</vt:lpstr>
      <vt:lpstr>Middle class and aristocratic values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 101Q</dc:title>
  <dc:creator>Truett Cates</dc:creator>
  <cp:lastModifiedBy>Truett Cates</cp:lastModifiedBy>
  <cp:revision>56</cp:revision>
  <dcterms:created xsi:type="dcterms:W3CDTF">2015-08-27T17:35:17Z</dcterms:created>
  <dcterms:modified xsi:type="dcterms:W3CDTF">2017-08-25T14:39:52Z</dcterms:modified>
</cp:coreProperties>
</file>